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Public Sans Thin" charset="1" panose="00000000000000000000"/>
      <p:regular r:id="rId14"/>
    </p:embeddedFont>
    <p:embeddedFont>
      <p:font typeface="Public Sans Thin Italics" charset="1" panose="00000000000000000000"/>
      <p:regular r:id="rId15"/>
    </p:embeddedFont>
    <p:embeddedFont>
      <p:font typeface="Public Sans Medium" charset="1" panose="00000000000000000000"/>
      <p:regular r:id="rId16"/>
    </p:embeddedFont>
    <p:embeddedFont>
      <p:font typeface="Public Sans Medium Italics" charset="1" panose="00000000000000000000"/>
      <p:regular r:id="rId17"/>
    </p:embeddedFont>
    <p:embeddedFont>
      <p:font typeface="Public Sans Heavy" charset="1" panose="00000000000000000000"/>
      <p:regular r:id="rId18"/>
    </p:embeddedFont>
    <p:embeddedFont>
      <p:font typeface="Public Sans Heav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16" Target="../media/image39.png" Type="http://schemas.openxmlformats.org/officeDocument/2006/relationships/image"/><Relationship Id="rId17" Target="../media/image40.png" Type="http://schemas.openxmlformats.org/officeDocument/2006/relationships/image"/><Relationship Id="rId18" Target="../media/image41.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2" Target="../media/image51.png" Type="http://schemas.openxmlformats.org/officeDocument/2006/relationships/image"/><Relationship Id="rId3" Target="../media/image52.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2" Target="../media/image51.png" Type="http://schemas.openxmlformats.org/officeDocument/2006/relationships/image"/><Relationship Id="rId3" Target="../media/image52.png" Type="http://schemas.openxmlformats.org/officeDocument/2006/relationships/image"/><Relationship Id="rId4" Target="../media/image6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7.png" Type="http://schemas.openxmlformats.org/officeDocument/2006/relationships/image"/><Relationship Id="rId12" Target="../media/image68.pn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2" Target="../media/image51.png" Type="http://schemas.openxmlformats.org/officeDocument/2006/relationships/image"/><Relationship Id="rId3" Target="../media/image52.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7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362218" y="2454057"/>
            <a:ext cx="5269399" cy="5133969"/>
          </a:xfrm>
          <a:custGeom>
            <a:avLst/>
            <a:gdLst/>
            <a:ahLst/>
            <a:cxnLst/>
            <a:rect r="r" b="b" t="t" l="l"/>
            <a:pathLst>
              <a:path h="5133969" w="5269399">
                <a:moveTo>
                  <a:pt x="0" y="0"/>
                </a:moveTo>
                <a:lnTo>
                  <a:pt x="5269399" y="0"/>
                </a:lnTo>
                <a:lnTo>
                  <a:pt x="5269399" y="5133969"/>
                </a:lnTo>
                <a:lnTo>
                  <a:pt x="0" y="5133969"/>
                </a:lnTo>
                <a:lnTo>
                  <a:pt x="0" y="0"/>
                </a:lnTo>
                <a:close/>
              </a:path>
            </a:pathLst>
          </a:custGeom>
          <a:blipFill>
            <a:blip r:embed="rId2"/>
            <a:stretch>
              <a:fillRect l="-9242" t="0" r="-136682" b="0"/>
            </a:stretch>
          </a:blipFill>
        </p:spPr>
      </p:sp>
      <p:sp>
        <p:nvSpPr>
          <p:cNvPr name="TextBox 3" id="3"/>
          <p:cNvSpPr txBox="true"/>
          <p:nvPr/>
        </p:nvSpPr>
        <p:spPr>
          <a:xfrm rot="0">
            <a:off x="5831177" y="2955707"/>
            <a:ext cx="9382934" cy="3481205"/>
          </a:xfrm>
          <a:prstGeom prst="rect">
            <a:avLst/>
          </a:prstGeom>
        </p:spPr>
        <p:txBody>
          <a:bodyPr anchor="t" rtlCol="false" tIns="0" lIns="0" bIns="0" rIns="0">
            <a:spAutoFit/>
          </a:bodyPr>
          <a:lstStyle/>
          <a:p>
            <a:pPr>
              <a:lnSpc>
                <a:spcPts val="13344"/>
              </a:lnSpc>
            </a:pPr>
            <a:r>
              <a:rPr lang="en-US" sz="13900" spc="-1445">
                <a:solidFill>
                  <a:srgbClr val="031F3B"/>
                </a:solidFill>
                <a:latin typeface="Public Sans"/>
              </a:rPr>
              <a:t>Expansion internationale</a:t>
            </a:r>
          </a:p>
        </p:txBody>
      </p:sp>
      <p:sp>
        <p:nvSpPr>
          <p:cNvPr name="TextBox 4" id="4"/>
          <p:cNvSpPr txBox="true"/>
          <p:nvPr/>
        </p:nvSpPr>
        <p:spPr>
          <a:xfrm rot="0">
            <a:off x="5949248" y="6450435"/>
            <a:ext cx="7773976" cy="538104"/>
          </a:xfrm>
          <a:prstGeom prst="rect">
            <a:avLst/>
          </a:prstGeom>
        </p:spPr>
        <p:txBody>
          <a:bodyPr anchor="t" rtlCol="false" tIns="0" lIns="0" bIns="0" rIns="0">
            <a:spAutoFit/>
          </a:bodyPr>
          <a:lstStyle/>
          <a:p>
            <a:pPr marL="0" indent="0" lvl="0">
              <a:lnSpc>
                <a:spcPts val="3692"/>
              </a:lnSpc>
              <a:spcBef>
                <a:spcPct val="0"/>
              </a:spcBef>
            </a:pPr>
            <a:r>
              <a:rPr lang="en-US" sz="4795" spc="-393">
                <a:solidFill>
                  <a:srgbClr val="DFAE3E"/>
                </a:solidFill>
                <a:latin typeface="Public Sans"/>
              </a:rPr>
              <a:t>Analyse préliminaire du marché</a:t>
            </a:r>
          </a:p>
        </p:txBody>
      </p:sp>
      <p:sp>
        <p:nvSpPr>
          <p:cNvPr name="TextBox 5" id="5"/>
          <p:cNvSpPr txBox="true"/>
          <p:nvPr/>
        </p:nvSpPr>
        <p:spPr>
          <a:xfrm rot="0">
            <a:off x="5949248" y="7299100"/>
            <a:ext cx="7773976" cy="288925"/>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031F3B"/>
                </a:solidFill>
                <a:latin typeface="Public Sans"/>
              </a:rPr>
              <a:t>Lokman AALIOUI</a:t>
            </a:r>
          </a:p>
        </p:txBody>
      </p:sp>
      <p:sp>
        <p:nvSpPr>
          <p:cNvPr name="TextBox 6" id="6"/>
          <p:cNvSpPr txBox="true"/>
          <p:nvPr/>
        </p:nvSpPr>
        <p:spPr>
          <a:xfrm rot="0">
            <a:off x="5949248" y="2539782"/>
            <a:ext cx="2962544" cy="288925"/>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031F3B"/>
                </a:solidFill>
                <a:latin typeface="Public Sans"/>
              </a:rPr>
              <a:t>Fevrier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138315" y="1581612"/>
            <a:ext cx="18056771" cy="8426739"/>
            <a:chOff x="0" y="0"/>
            <a:chExt cx="4683543" cy="2185717"/>
          </a:xfrm>
        </p:grpSpPr>
        <p:sp>
          <p:nvSpPr>
            <p:cNvPr name="Freeform 3" id="3"/>
            <p:cNvSpPr/>
            <p:nvPr/>
          </p:nvSpPr>
          <p:spPr>
            <a:xfrm flipH="false" flipV="false" rot="0">
              <a:off x="0" y="0"/>
              <a:ext cx="4683542" cy="2185717"/>
            </a:xfrm>
            <a:custGeom>
              <a:avLst/>
              <a:gdLst/>
              <a:ahLst/>
              <a:cxnLst/>
              <a:rect r="r" b="b" t="t" l="l"/>
              <a:pathLst>
                <a:path h="2185717" w="4683542">
                  <a:moveTo>
                    <a:pt x="7718" y="0"/>
                  </a:moveTo>
                  <a:lnTo>
                    <a:pt x="4675825" y="0"/>
                  </a:lnTo>
                  <a:cubicBezTo>
                    <a:pt x="4680087" y="0"/>
                    <a:pt x="4683542" y="3455"/>
                    <a:pt x="4683542" y="7718"/>
                  </a:cubicBezTo>
                  <a:lnTo>
                    <a:pt x="4683542" y="2177999"/>
                  </a:lnTo>
                  <a:cubicBezTo>
                    <a:pt x="4683542" y="2182262"/>
                    <a:pt x="4680087" y="2185717"/>
                    <a:pt x="4675825" y="2185717"/>
                  </a:cubicBezTo>
                  <a:lnTo>
                    <a:pt x="7718" y="2185717"/>
                  </a:lnTo>
                  <a:cubicBezTo>
                    <a:pt x="3455" y="2185717"/>
                    <a:pt x="0" y="2182262"/>
                    <a:pt x="0" y="2177999"/>
                  </a:cubicBezTo>
                  <a:lnTo>
                    <a:pt x="0" y="7718"/>
                  </a:lnTo>
                  <a:cubicBezTo>
                    <a:pt x="0" y="3455"/>
                    <a:pt x="3455" y="0"/>
                    <a:pt x="7718"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4683543" cy="2099992"/>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903249" y="3177564"/>
            <a:ext cx="16481501" cy="6340475"/>
          </a:xfrm>
          <a:prstGeom prst="rect">
            <a:avLst/>
          </a:prstGeom>
        </p:spPr>
        <p:txBody>
          <a:bodyPr anchor="t" rtlCol="false" tIns="0" lIns="0" bIns="0" rIns="0">
            <a:spAutoFit/>
          </a:bodyPr>
          <a:lstStyle/>
          <a:p>
            <a:pPr>
              <a:lnSpc>
                <a:spcPts val="2799"/>
              </a:lnSpc>
            </a:pPr>
            <a:r>
              <a:rPr lang="en-US" sz="1999" spc="-33">
                <a:solidFill>
                  <a:srgbClr val="031F3B"/>
                </a:solidFill>
                <a:latin typeface="Public Sans"/>
              </a:rPr>
              <a:t>Afin de sélectionner les indicateurs les plus pertinents pamis les 3665 disponibles, nous allons nous inspirer de l’analyse PESTEL.  </a:t>
            </a:r>
          </a:p>
          <a:p>
            <a:pPr>
              <a:lnSpc>
                <a:spcPts val="2799"/>
              </a:lnSpc>
            </a:pPr>
            <a:r>
              <a:rPr lang="en-US" sz="1999" spc="-33">
                <a:solidFill>
                  <a:srgbClr val="031F3B"/>
                </a:solidFill>
                <a:latin typeface="Public Sans"/>
              </a:rPr>
              <a:t>Celle-ci aide à comprendre le paysage macro-environnemental afin de prendre des décisions stratégiques. Elle évalue 6 critères : Politique, Economique, Socioculturel, Technologique, Environnemental, et Légal. </a:t>
            </a:r>
          </a:p>
          <a:p>
            <a:pPr>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r>
              <a:rPr lang="en-US" sz="1999" spc="-33">
                <a:solidFill>
                  <a:srgbClr val="031F3B"/>
                </a:solidFill>
                <a:latin typeface="Public Sans"/>
              </a:rPr>
              <a:t>Nous disposons d’une préséléction de </a:t>
            </a:r>
            <a:r>
              <a:rPr lang="en-US" sz="1999" spc="-33">
                <a:solidFill>
                  <a:srgbClr val="031F3B"/>
                </a:solidFill>
                <a:latin typeface="Public Sans Bold"/>
              </a:rPr>
              <a:t>28 indicateurs</a:t>
            </a:r>
            <a:r>
              <a:rPr lang="en-US" sz="1999" spc="-33">
                <a:solidFill>
                  <a:srgbClr val="031F3B"/>
                </a:solidFill>
                <a:latin typeface="Public Sans"/>
              </a:rPr>
              <a:t>  correspondants à notre approche PESTEL.</a:t>
            </a:r>
          </a:p>
          <a:p>
            <a:pPr algn="just">
              <a:lnSpc>
                <a:spcPts val="2799"/>
              </a:lnSpc>
              <a:spcBef>
                <a:spcPct val="0"/>
              </a:spcBef>
            </a:pPr>
          </a:p>
        </p:txBody>
      </p:sp>
      <p:sp>
        <p:nvSpPr>
          <p:cNvPr name="TextBox 6" id="6"/>
          <p:cNvSpPr txBox="true"/>
          <p:nvPr/>
        </p:nvSpPr>
        <p:spPr>
          <a:xfrm rot="0">
            <a:off x="11408803" y="5756881"/>
            <a:ext cx="2798461" cy="3449955"/>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social </a:t>
            </a:r>
          </a:p>
          <a:p>
            <a:pPr algn="ctr">
              <a:lnSpc>
                <a:spcPts val="2519"/>
              </a:lnSpc>
            </a:pPr>
            <a:r>
              <a:rPr lang="en-US" sz="1799" spc="-30">
                <a:solidFill>
                  <a:srgbClr val="031F3B"/>
                </a:solidFill>
                <a:latin typeface="Public Sans Bold"/>
              </a:rPr>
              <a:t>Chômage</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p>
        </p:txBody>
      </p:sp>
      <p:sp>
        <p:nvSpPr>
          <p:cNvPr name="TextBox 7" id="7"/>
          <p:cNvSpPr txBox="true"/>
          <p:nvPr/>
        </p:nvSpPr>
        <p:spPr>
          <a:xfrm rot="0">
            <a:off x="8031378" y="5756881"/>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économique </a:t>
            </a:r>
            <a:r>
              <a:rPr lang="en-US" sz="1799" spc="-30">
                <a:solidFill>
                  <a:srgbClr val="031F3B"/>
                </a:solidFill>
                <a:latin typeface="Public Sans Bold"/>
              </a:rPr>
              <a:t>Richesse</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p>
        </p:txBody>
      </p:sp>
      <p:sp>
        <p:nvSpPr>
          <p:cNvPr name="TextBox 8" id="8"/>
          <p:cNvSpPr txBox="true"/>
          <p:nvPr/>
        </p:nvSpPr>
        <p:spPr>
          <a:xfrm rot="0">
            <a:off x="4651892" y="5756881"/>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Démographique </a:t>
            </a:r>
            <a:r>
              <a:rPr lang="en-US" sz="1799" spc="-30">
                <a:solidFill>
                  <a:srgbClr val="031F3B"/>
                </a:solidFill>
                <a:latin typeface="Public Sans Bold"/>
              </a:rPr>
              <a:t>Population</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p>
        </p:txBody>
      </p:sp>
      <p:grpSp>
        <p:nvGrpSpPr>
          <p:cNvPr name="Group 9" id="9"/>
          <p:cNvGrpSpPr/>
          <p:nvPr/>
        </p:nvGrpSpPr>
        <p:grpSpPr>
          <a:xfrm rot="0">
            <a:off x="7302136"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8284285"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18742" y="4510234"/>
            <a:ext cx="962839" cy="962839"/>
          </a:xfrm>
          <a:custGeom>
            <a:avLst/>
            <a:gdLst/>
            <a:ahLst/>
            <a:cxnLst/>
            <a:rect r="r" b="b" t="t" l="l"/>
            <a:pathLst>
              <a:path h="962839" w="962839">
                <a:moveTo>
                  <a:pt x="0" y="0"/>
                </a:moveTo>
                <a:lnTo>
                  <a:pt x="962839" y="0"/>
                </a:lnTo>
                <a:lnTo>
                  <a:pt x="962839" y="962839"/>
                </a:lnTo>
                <a:lnTo>
                  <a:pt x="0" y="962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660891" y="4562036"/>
            <a:ext cx="796743" cy="911037"/>
          </a:xfrm>
          <a:custGeom>
            <a:avLst/>
            <a:gdLst/>
            <a:ahLst/>
            <a:cxnLst/>
            <a:rect r="r" b="b" t="t" l="l"/>
            <a:pathLst>
              <a:path h="911037" w="796743">
                <a:moveTo>
                  <a:pt x="0" y="0"/>
                </a:moveTo>
                <a:lnTo>
                  <a:pt x="796743" y="0"/>
                </a:lnTo>
                <a:lnTo>
                  <a:pt x="796743" y="911037"/>
                </a:lnTo>
                <a:lnTo>
                  <a:pt x="0" y="911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434993" y="4522411"/>
            <a:ext cx="746081" cy="938467"/>
          </a:xfrm>
          <a:custGeom>
            <a:avLst/>
            <a:gdLst/>
            <a:ahLst/>
            <a:cxnLst/>
            <a:rect r="r" b="b" t="t" l="l"/>
            <a:pathLst>
              <a:path h="938467" w="746081">
                <a:moveTo>
                  <a:pt x="0" y="0"/>
                </a:moveTo>
                <a:lnTo>
                  <a:pt x="746082" y="0"/>
                </a:lnTo>
                <a:lnTo>
                  <a:pt x="746082" y="938467"/>
                </a:lnTo>
                <a:lnTo>
                  <a:pt x="0" y="938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511505" y="4862950"/>
            <a:ext cx="984069" cy="610123"/>
          </a:xfrm>
          <a:custGeom>
            <a:avLst/>
            <a:gdLst/>
            <a:ahLst/>
            <a:cxnLst/>
            <a:rect r="r" b="b" t="t" l="l"/>
            <a:pathLst>
              <a:path h="610123" w="984069">
                <a:moveTo>
                  <a:pt x="0" y="0"/>
                </a:moveTo>
                <a:lnTo>
                  <a:pt x="984070" y="0"/>
                </a:lnTo>
                <a:lnTo>
                  <a:pt x="984070" y="610123"/>
                </a:lnTo>
                <a:lnTo>
                  <a:pt x="0" y="6101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4550358" y="6894298"/>
            <a:ext cx="2906365" cy="1395126"/>
          </a:xfrm>
          <a:custGeom>
            <a:avLst/>
            <a:gdLst/>
            <a:ahLst/>
            <a:cxnLst/>
            <a:rect r="r" b="b" t="t" l="l"/>
            <a:pathLst>
              <a:path h="1395126" w="2906365">
                <a:moveTo>
                  <a:pt x="0" y="0"/>
                </a:moveTo>
                <a:lnTo>
                  <a:pt x="2906364" y="0"/>
                </a:lnTo>
                <a:lnTo>
                  <a:pt x="2906364" y="1395127"/>
                </a:lnTo>
                <a:lnTo>
                  <a:pt x="0" y="1395127"/>
                </a:lnTo>
                <a:lnTo>
                  <a:pt x="0" y="0"/>
                </a:lnTo>
                <a:close/>
              </a:path>
            </a:pathLst>
          </a:custGeom>
          <a:blipFill>
            <a:blip r:embed="rId12"/>
            <a:stretch>
              <a:fillRect l="0" t="0" r="0" b="-302026"/>
            </a:stretch>
          </a:blipFill>
        </p:spPr>
      </p:sp>
      <p:sp>
        <p:nvSpPr>
          <p:cNvPr name="Freeform 18" id="18"/>
          <p:cNvSpPr/>
          <p:nvPr/>
        </p:nvSpPr>
        <p:spPr>
          <a:xfrm flipH="false" flipV="false" rot="0">
            <a:off x="11561293" y="7804877"/>
            <a:ext cx="2053517" cy="461130"/>
          </a:xfrm>
          <a:custGeom>
            <a:avLst/>
            <a:gdLst/>
            <a:ahLst/>
            <a:cxnLst/>
            <a:rect r="r" b="b" t="t" l="l"/>
            <a:pathLst>
              <a:path h="461130" w="2053517">
                <a:moveTo>
                  <a:pt x="0" y="0"/>
                </a:moveTo>
                <a:lnTo>
                  <a:pt x="2053517" y="0"/>
                </a:lnTo>
                <a:lnTo>
                  <a:pt x="2053517" y="461130"/>
                </a:lnTo>
                <a:lnTo>
                  <a:pt x="0" y="461130"/>
                </a:lnTo>
                <a:lnTo>
                  <a:pt x="0" y="0"/>
                </a:lnTo>
                <a:close/>
              </a:path>
            </a:pathLst>
          </a:custGeom>
          <a:blipFill>
            <a:blip r:embed="rId13"/>
            <a:stretch>
              <a:fillRect l="-236258" t="0" r="0" b="0"/>
            </a:stretch>
          </a:blipFill>
        </p:spPr>
      </p:sp>
      <p:sp>
        <p:nvSpPr>
          <p:cNvPr name="Freeform 19" id="19"/>
          <p:cNvSpPr/>
          <p:nvPr/>
        </p:nvSpPr>
        <p:spPr>
          <a:xfrm flipH="false" flipV="false" rot="0">
            <a:off x="11562472" y="7343746"/>
            <a:ext cx="2492302" cy="461130"/>
          </a:xfrm>
          <a:custGeom>
            <a:avLst/>
            <a:gdLst/>
            <a:ahLst/>
            <a:cxnLst/>
            <a:rect r="r" b="b" t="t" l="l"/>
            <a:pathLst>
              <a:path h="461130" w="2492302">
                <a:moveTo>
                  <a:pt x="0" y="0"/>
                </a:moveTo>
                <a:lnTo>
                  <a:pt x="2492302" y="0"/>
                </a:lnTo>
                <a:lnTo>
                  <a:pt x="2492302" y="461131"/>
                </a:lnTo>
                <a:lnTo>
                  <a:pt x="0" y="461131"/>
                </a:lnTo>
                <a:lnTo>
                  <a:pt x="0" y="0"/>
                </a:lnTo>
                <a:close/>
              </a:path>
            </a:pathLst>
          </a:custGeom>
          <a:blipFill>
            <a:blip r:embed="rId13"/>
            <a:stretch>
              <a:fillRect l="-97603" t="0" r="-79454" b="0"/>
            </a:stretch>
          </a:blipFill>
        </p:spPr>
      </p:sp>
      <p:sp>
        <p:nvSpPr>
          <p:cNvPr name="Freeform 20" id="20"/>
          <p:cNvSpPr/>
          <p:nvPr/>
        </p:nvSpPr>
        <p:spPr>
          <a:xfrm flipH="false" flipV="false" rot="0">
            <a:off x="11561293" y="6885205"/>
            <a:ext cx="2493481" cy="458541"/>
          </a:xfrm>
          <a:custGeom>
            <a:avLst/>
            <a:gdLst/>
            <a:ahLst/>
            <a:cxnLst/>
            <a:rect r="r" b="b" t="t" l="l"/>
            <a:pathLst>
              <a:path h="458541" w="2493481">
                <a:moveTo>
                  <a:pt x="0" y="0"/>
                </a:moveTo>
                <a:lnTo>
                  <a:pt x="2493481" y="0"/>
                </a:lnTo>
                <a:lnTo>
                  <a:pt x="2493481" y="458541"/>
                </a:lnTo>
                <a:lnTo>
                  <a:pt x="0" y="458541"/>
                </a:lnTo>
                <a:lnTo>
                  <a:pt x="0" y="0"/>
                </a:lnTo>
                <a:close/>
              </a:path>
            </a:pathLst>
          </a:custGeom>
          <a:blipFill>
            <a:blip r:embed="rId13"/>
            <a:stretch>
              <a:fillRect l="0" t="0" r="-176927" b="-564"/>
            </a:stretch>
          </a:blipFill>
        </p:spPr>
      </p:sp>
      <p:sp>
        <p:nvSpPr>
          <p:cNvPr name="Freeform 21" id="21"/>
          <p:cNvSpPr/>
          <p:nvPr/>
        </p:nvSpPr>
        <p:spPr>
          <a:xfrm flipH="false" flipV="false" rot="0">
            <a:off x="8342573" y="6927810"/>
            <a:ext cx="2176071" cy="452681"/>
          </a:xfrm>
          <a:custGeom>
            <a:avLst/>
            <a:gdLst/>
            <a:ahLst/>
            <a:cxnLst/>
            <a:rect r="r" b="b" t="t" l="l"/>
            <a:pathLst>
              <a:path h="452681" w="2176071">
                <a:moveTo>
                  <a:pt x="0" y="0"/>
                </a:moveTo>
                <a:lnTo>
                  <a:pt x="2176071" y="0"/>
                </a:lnTo>
                <a:lnTo>
                  <a:pt x="2176071" y="452681"/>
                </a:lnTo>
                <a:lnTo>
                  <a:pt x="0" y="452681"/>
                </a:lnTo>
                <a:lnTo>
                  <a:pt x="0" y="0"/>
                </a:lnTo>
                <a:close/>
              </a:path>
            </a:pathLst>
          </a:custGeom>
          <a:blipFill>
            <a:blip r:embed="rId14"/>
            <a:stretch>
              <a:fillRect l="0" t="0" r="-111311" b="0"/>
            </a:stretch>
          </a:blipFill>
        </p:spPr>
      </p:sp>
      <p:sp>
        <p:nvSpPr>
          <p:cNvPr name="Freeform 22" id="22"/>
          <p:cNvSpPr/>
          <p:nvPr/>
        </p:nvSpPr>
        <p:spPr>
          <a:xfrm flipH="false" flipV="false" rot="0">
            <a:off x="8345828" y="7362591"/>
            <a:ext cx="2484012" cy="452681"/>
          </a:xfrm>
          <a:custGeom>
            <a:avLst/>
            <a:gdLst/>
            <a:ahLst/>
            <a:cxnLst/>
            <a:rect r="r" b="b" t="t" l="l"/>
            <a:pathLst>
              <a:path h="452681" w="2484012">
                <a:moveTo>
                  <a:pt x="0" y="0"/>
                </a:moveTo>
                <a:lnTo>
                  <a:pt x="2484011" y="0"/>
                </a:lnTo>
                <a:lnTo>
                  <a:pt x="2484011" y="452681"/>
                </a:lnTo>
                <a:lnTo>
                  <a:pt x="0" y="452681"/>
                </a:lnTo>
                <a:lnTo>
                  <a:pt x="0" y="0"/>
                </a:lnTo>
                <a:close/>
              </a:path>
            </a:pathLst>
          </a:custGeom>
          <a:blipFill>
            <a:blip r:embed="rId14"/>
            <a:stretch>
              <a:fillRect l="-85115" t="0" r="0" b="0"/>
            </a:stretch>
          </a:blipFill>
        </p:spPr>
      </p:sp>
      <p:sp>
        <p:nvSpPr>
          <p:cNvPr name="Freeform 23" id="23"/>
          <p:cNvSpPr/>
          <p:nvPr/>
        </p:nvSpPr>
        <p:spPr>
          <a:xfrm flipH="false" flipV="false" rot="0">
            <a:off x="5109310" y="6885205"/>
            <a:ext cx="1899906" cy="537473"/>
          </a:xfrm>
          <a:custGeom>
            <a:avLst/>
            <a:gdLst/>
            <a:ahLst/>
            <a:cxnLst/>
            <a:rect r="r" b="b" t="t" l="l"/>
            <a:pathLst>
              <a:path h="537473" w="1899906">
                <a:moveTo>
                  <a:pt x="0" y="0"/>
                </a:moveTo>
                <a:lnTo>
                  <a:pt x="1899905" y="0"/>
                </a:lnTo>
                <a:lnTo>
                  <a:pt x="1899905" y="537473"/>
                </a:lnTo>
                <a:lnTo>
                  <a:pt x="0" y="537473"/>
                </a:lnTo>
                <a:lnTo>
                  <a:pt x="0" y="0"/>
                </a:lnTo>
                <a:close/>
              </a:path>
            </a:pathLst>
          </a:custGeom>
          <a:blipFill>
            <a:blip r:embed="rId15"/>
            <a:stretch>
              <a:fillRect l="0" t="0" r="0" b="0"/>
            </a:stretch>
          </a:blipFill>
        </p:spPr>
      </p:sp>
      <p:sp>
        <p:nvSpPr>
          <p:cNvPr name="Freeform 24" id="24"/>
          <p:cNvSpPr/>
          <p:nvPr/>
        </p:nvSpPr>
        <p:spPr>
          <a:xfrm flipH="false" flipV="false" rot="0">
            <a:off x="1028700" y="6894298"/>
            <a:ext cx="3174013" cy="1425067"/>
          </a:xfrm>
          <a:custGeom>
            <a:avLst/>
            <a:gdLst/>
            <a:ahLst/>
            <a:cxnLst/>
            <a:rect r="r" b="b" t="t" l="l"/>
            <a:pathLst>
              <a:path h="1425067" w="3174013">
                <a:moveTo>
                  <a:pt x="0" y="0"/>
                </a:moveTo>
                <a:lnTo>
                  <a:pt x="3174013" y="0"/>
                </a:lnTo>
                <a:lnTo>
                  <a:pt x="3174013" y="1425067"/>
                </a:lnTo>
                <a:lnTo>
                  <a:pt x="0" y="1425067"/>
                </a:lnTo>
                <a:lnTo>
                  <a:pt x="0" y="0"/>
                </a:lnTo>
                <a:close/>
              </a:path>
            </a:pathLst>
          </a:custGeom>
          <a:blipFill>
            <a:blip r:embed="rId16"/>
            <a:stretch>
              <a:fillRect l="0" t="0" r="0" b="0"/>
            </a:stretch>
          </a:blipFill>
        </p:spPr>
      </p:sp>
      <p:sp>
        <p:nvSpPr>
          <p:cNvPr name="Freeform 25" id="25"/>
          <p:cNvSpPr/>
          <p:nvPr/>
        </p:nvSpPr>
        <p:spPr>
          <a:xfrm flipH="false" flipV="false" rot="0">
            <a:off x="9040508" y="4680676"/>
            <a:ext cx="780202" cy="780202"/>
          </a:xfrm>
          <a:custGeom>
            <a:avLst/>
            <a:gdLst/>
            <a:ahLst/>
            <a:cxnLst/>
            <a:rect r="r" b="b" t="t" l="l"/>
            <a:pathLst>
              <a:path h="780202" w="780202">
                <a:moveTo>
                  <a:pt x="0" y="0"/>
                </a:moveTo>
                <a:lnTo>
                  <a:pt x="780201" y="0"/>
                </a:lnTo>
                <a:lnTo>
                  <a:pt x="780201" y="780202"/>
                </a:lnTo>
                <a:lnTo>
                  <a:pt x="0" y="7802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Préparation </a:t>
            </a:r>
          </a:p>
        </p:txBody>
      </p:sp>
      <p:sp>
        <p:nvSpPr>
          <p:cNvPr name="TextBox 27" id="27"/>
          <p:cNvSpPr txBox="true"/>
          <p:nvPr/>
        </p:nvSpPr>
        <p:spPr>
          <a:xfrm rot="0">
            <a:off x="7588744"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sp>
        <p:nvSpPr>
          <p:cNvPr name="TextBox 28" id="28"/>
          <p:cNvSpPr txBox="true"/>
          <p:nvPr/>
        </p:nvSpPr>
        <p:spPr>
          <a:xfrm rot="0">
            <a:off x="1100931" y="5757846"/>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technologique</a:t>
            </a:r>
          </a:p>
          <a:p>
            <a:pPr algn="ctr">
              <a:lnSpc>
                <a:spcPts val="2519"/>
              </a:lnSpc>
            </a:pPr>
            <a:r>
              <a:rPr lang="en-US" sz="1799" spc="-30">
                <a:solidFill>
                  <a:srgbClr val="031F3B"/>
                </a:solidFill>
                <a:latin typeface="Public Sans Bold"/>
              </a:rPr>
              <a:t>Accès internet</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p>
        </p:txBody>
      </p:sp>
      <p:sp>
        <p:nvSpPr>
          <p:cNvPr name="TextBox 29" id="29"/>
          <p:cNvSpPr txBox="true"/>
          <p:nvPr/>
        </p:nvSpPr>
        <p:spPr>
          <a:xfrm rot="0">
            <a:off x="14460839" y="5756881"/>
            <a:ext cx="2798461" cy="376428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socioculturel  </a:t>
            </a:r>
            <a:r>
              <a:rPr lang="en-US" sz="1799" spc="-30">
                <a:solidFill>
                  <a:srgbClr val="031F3B"/>
                </a:solidFill>
                <a:latin typeface="Public Sans Bold"/>
              </a:rPr>
              <a:t>Education</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115614" y="2937166"/>
            <a:ext cx="18056771" cy="7166329"/>
            <a:chOff x="0" y="0"/>
            <a:chExt cx="4683543" cy="1858793"/>
          </a:xfrm>
        </p:grpSpPr>
        <p:sp>
          <p:nvSpPr>
            <p:cNvPr name="Freeform 3" id="3"/>
            <p:cNvSpPr/>
            <p:nvPr/>
          </p:nvSpPr>
          <p:spPr>
            <a:xfrm flipH="false" flipV="false" rot="0">
              <a:off x="0" y="0"/>
              <a:ext cx="4683542" cy="1858793"/>
            </a:xfrm>
            <a:custGeom>
              <a:avLst/>
              <a:gdLst/>
              <a:ahLst/>
              <a:cxnLst/>
              <a:rect r="r" b="b" t="t" l="l"/>
              <a:pathLst>
                <a:path h="1858793" w="4683542">
                  <a:moveTo>
                    <a:pt x="7718" y="0"/>
                  </a:moveTo>
                  <a:lnTo>
                    <a:pt x="4675825" y="0"/>
                  </a:lnTo>
                  <a:cubicBezTo>
                    <a:pt x="4680087" y="0"/>
                    <a:pt x="4683542" y="3455"/>
                    <a:pt x="4683542" y="7718"/>
                  </a:cubicBezTo>
                  <a:lnTo>
                    <a:pt x="4683542" y="1851076"/>
                  </a:lnTo>
                  <a:cubicBezTo>
                    <a:pt x="4683542" y="1853123"/>
                    <a:pt x="4682729" y="1855086"/>
                    <a:pt x="4681282" y="1856533"/>
                  </a:cubicBezTo>
                  <a:cubicBezTo>
                    <a:pt x="4679835" y="1857980"/>
                    <a:pt x="4677872" y="1858793"/>
                    <a:pt x="4675825" y="1858793"/>
                  </a:cubicBezTo>
                  <a:lnTo>
                    <a:pt x="7718" y="1858793"/>
                  </a:lnTo>
                  <a:cubicBezTo>
                    <a:pt x="3455" y="1858793"/>
                    <a:pt x="0" y="1855338"/>
                    <a:pt x="0" y="1851076"/>
                  </a:cubicBezTo>
                  <a:lnTo>
                    <a:pt x="0" y="7718"/>
                  </a:lnTo>
                  <a:cubicBezTo>
                    <a:pt x="0" y="3455"/>
                    <a:pt x="3455" y="0"/>
                    <a:pt x="7718"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4683543" cy="1773068"/>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7302136" y="1696470"/>
            <a:ext cx="3683729" cy="983521"/>
            <a:chOff x="0" y="0"/>
            <a:chExt cx="1002912" cy="267768"/>
          </a:xfrm>
        </p:grpSpPr>
        <p:sp>
          <p:nvSpPr>
            <p:cNvPr name="Freeform 6" id="6"/>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7" id="7"/>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8284285"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720050"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3290166"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916023" y="1696470"/>
            <a:ext cx="3683729" cy="983521"/>
            <a:chOff x="0" y="0"/>
            <a:chExt cx="1002912" cy="267768"/>
          </a:xfrm>
        </p:grpSpPr>
        <p:sp>
          <p:nvSpPr>
            <p:cNvPr name="Freeform 14" id="14"/>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5" id="15"/>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12068358"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42978" y="4439037"/>
            <a:ext cx="4754143" cy="5419887"/>
          </a:xfrm>
          <a:custGeom>
            <a:avLst/>
            <a:gdLst/>
            <a:ahLst/>
            <a:cxnLst/>
            <a:rect r="r" b="b" t="t" l="l"/>
            <a:pathLst>
              <a:path h="5419887" w="4754143">
                <a:moveTo>
                  <a:pt x="0" y="0"/>
                </a:moveTo>
                <a:lnTo>
                  <a:pt x="4754144" y="0"/>
                </a:lnTo>
                <a:lnTo>
                  <a:pt x="4754144" y="5419887"/>
                </a:lnTo>
                <a:lnTo>
                  <a:pt x="0" y="5419887"/>
                </a:lnTo>
                <a:lnTo>
                  <a:pt x="0" y="0"/>
                </a:lnTo>
                <a:close/>
              </a:path>
            </a:pathLst>
          </a:custGeom>
          <a:blipFill>
            <a:blip r:embed="rId4"/>
            <a:stretch>
              <a:fillRect l="0" t="0" r="0" b="0"/>
            </a:stretch>
          </a:blipFill>
        </p:spPr>
      </p:sp>
      <p:sp>
        <p:nvSpPr>
          <p:cNvPr name="Freeform 18" id="18"/>
          <p:cNvSpPr/>
          <p:nvPr/>
        </p:nvSpPr>
        <p:spPr>
          <a:xfrm flipH="false" flipV="false" rot="0">
            <a:off x="5221715" y="4439037"/>
            <a:ext cx="7854909" cy="5419887"/>
          </a:xfrm>
          <a:custGeom>
            <a:avLst/>
            <a:gdLst/>
            <a:ahLst/>
            <a:cxnLst/>
            <a:rect r="r" b="b" t="t" l="l"/>
            <a:pathLst>
              <a:path h="5419887" w="7854909">
                <a:moveTo>
                  <a:pt x="0" y="0"/>
                </a:moveTo>
                <a:lnTo>
                  <a:pt x="7854909" y="0"/>
                </a:lnTo>
                <a:lnTo>
                  <a:pt x="7854909" y="5419887"/>
                </a:lnTo>
                <a:lnTo>
                  <a:pt x="0" y="5419887"/>
                </a:lnTo>
                <a:lnTo>
                  <a:pt x="0" y="0"/>
                </a:lnTo>
                <a:close/>
              </a:path>
            </a:pathLst>
          </a:custGeom>
          <a:blipFill>
            <a:blip r:embed="rId5"/>
            <a:stretch>
              <a:fillRect l="0" t="0" r="0" b="0"/>
            </a:stretch>
          </a:blipFill>
        </p:spPr>
      </p:sp>
      <p:sp>
        <p:nvSpPr>
          <p:cNvPr name="Freeform 19" id="19"/>
          <p:cNvSpPr/>
          <p:nvPr/>
        </p:nvSpPr>
        <p:spPr>
          <a:xfrm flipH="false" flipV="false" rot="0">
            <a:off x="13222681" y="4439037"/>
            <a:ext cx="4754143" cy="2273655"/>
          </a:xfrm>
          <a:custGeom>
            <a:avLst/>
            <a:gdLst/>
            <a:ahLst/>
            <a:cxnLst/>
            <a:rect r="r" b="b" t="t" l="l"/>
            <a:pathLst>
              <a:path h="2273655" w="4754143">
                <a:moveTo>
                  <a:pt x="0" y="0"/>
                </a:moveTo>
                <a:lnTo>
                  <a:pt x="4754143" y="0"/>
                </a:lnTo>
                <a:lnTo>
                  <a:pt x="4754143" y="2273654"/>
                </a:lnTo>
                <a:lnTo>
                  <a:pt x="0" y="2273654"/>
                </a:lnTo>
                <a:lnTo>
                  <a:pt x="0" y="0"/>
                </a:lnTo>
                <a:close/>
              </a:path>
            </a:pathLst>
          </a:custGeom>
          <a:blipFill>
            <a:blip r:embed="rId6"/>
            <a:stretch>
              <a:fillRect l="0" t="-3414" r="0" b="-3414"/>
            </a:stretch>
          </a:blipFill>
        </p:spPr>
      </p:sp>
      <p:sp>
        <p:nvSpPr>
          <p:cNvPr name="TextBox 20" id="20"/>
          <p:cNvSpPr txBox="true"/>
          <p:nvPr/>
        </p:nvSpPr>
        <p:spPr>
          <a:xfrm rot="0">
            <a:off x="472286" y="3146716"/>
            <a:ext cx="4606554" cy="352869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Nous supprimons  les indicateurs les moins fournis. </a:t>
            </a:r>
          </a:p>
          <a:p>
            <a:pPr>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spcBef>
                <a:spcPct val="0"/>
              </a:spcBef>
            </a:pPr>
          </a:p>
        </p:txBody>
      </p:sp>
      <p:sp>
        <p:nvSpPr>
          <p:cNvPr name="TextBox 21" id="21"/>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Finalisation</a:t>
            </a:r>
          </a:p>
        </p:txBody>
      </p:sp>
      <p:sp>
        <p:nvSpPr>
          <p:cNvPr name="TextBox 22" id="22"/>
          <p:cNvSpPr txBox="true"/>
          <p:nvPr/>
        </p:nvSpPr>
        <p:spPr>
          <a:xfrm rot="0">
            <a:off x="7588744"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sp>
        <p:nvSpPr>
          <p:cNvPr name="TextBox 23" id="23"/>
          <p:cNvSpPr txBox="true"/>
          <p:nvPr/>
        </p:nvSpPr>
        <p:spPr>
          <a:xfrm rot="0">
            <a:off x="2900005" y="1960578"/>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24" id="24"/>
          <p:cNvSpPr txBox="true"/>
          <p:nvPr/>
        </p:nvSpPr>
        <p:spPr>
          <a:xfrm rot="0">
            <a:off x="11916023"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sp>
        <p:nvSpPr>
          <p:cNvPr name="TextBox 25" id="25"/>
          <p:cNvSpPr txBox="true"/>
          <p:nvPr/>
        </p:nvSpPr>
        <p:spPr>
          <a:xfrm rot="0">
            <a:off x="6679496" y="1831130"/>
            <a:ext cx="4939347" cy="688977"/>
          </a:xfrm>
          <a:prstGeom prst="rect">
            <a:avLst/>
          </a:prstGeom>
        </p:spPr>
        <p:txBody>
          <a:bodyPr anchor="t" rtlCol="false" tIns="0" lIns="0" bIns="0" rIns="0">
            <a:spAutoFit/>
          </a:bodyPr>
          <a:lstStyle/>
          <a:p>
            <a:pPr>
              <a:lnSpc>
                <a:spcPts val="5599"/>
              </a:lnSpc>
              <a:spcBef>
                <a:spcPct val="0"/>
              </a:spcBef>
            </a:pPr>
            <a:r>
              <a:rPr lang="en-US" sz="3999" spc="-67">
                <a:solidFill>
                  <a:srgbClr val="000000"/>
                </a:solidFill>
                <a:latin typeface="Public Sans Bold"/>
              </a:rPr>
              <a:t>+                                            +</a:t>
            </a:r>
          </a:p>
        </p:txBody>
      </p:sp>
      <p:sp>
        <p:nvSpPr>
          <p:cNvPr name="TextBox 26" id="26"/>
          <p:cNvSpPr txBox="true"/>
          <p:nvPr/>
        </p:nvSpPr>
        <p:spPr>
          <a:xfrm rot="0">
            <a:off x="13400474" y="3146716"/>
            <a:ext cx="4340208" cy="3873500"/>
          </a:xfrm>
          <a:prstGeom prst="rect">
            <a:avLst/>
          </a:prstGeom>
        </p:spPr>
        <p:txBody>
          <a:bodyPr anchor="t" rtlCol="false" tIns="0" lIns="0" bIns="0" rIns="0">
            <a:spAutoFit/>
          </a:bodyPr>
          <a:lstStyle/>
          <a:p>
            <a:pPr>
              <a:lnSpc>
                <a:spcPts val="2799"/>
              </a:lnSpc>
            </a:pPr>
            <a:r>
              <a:rPr lang="en-US" sz="1999" spc="-33">
                <a:solidFill>
                  <a:srgbClr val="031F3B"/>
                </a:solidFill>
                <a:latin typeface="Public Sans"/>
              </a:rPr>
              <a:t>Notre choix définitif se porte donc sur les 5 indicateurs suivants : </a:t>
            </a:r>
          </a:p>
          <a:p>
            <a:pPr>
              <a:lnSpc>
                <a:spcPts val="2799"/>
              </a:lnSpc>
            </a:pPr>
          </a:p>
          <a:p>
            <a:pPr>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spcBef>
                <a:spcPct val="0"/>
              </a:spcBef>
            </a:pPr>
          </a:p>
        </p:txBody>
      </p:sp>
      <p:sp>
        <p:nvSpPr>
          <p:cNvPr name="TextBox 27" id="27"/>
          <p:cNvSpPr txBox="true"/>
          <p:nvPr/>
        </p:nvSpPr>
        <p:spPr>
          <a:xfrm rot="0">
            <a:off x="5398822" y="3146716"/>
            <a:ext cx="7456418" cy="3176270"/>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Nous observons les corrélations entre les indicateurs afin de ne conserver que les plus discriminants.</a:t>
            </a: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pPr>
          </a:p>
          <a:p>
            <a:pPr algn="just">
              <a:lnSpc>
                <a:spcPts val="2799"/>
              </a:lnSpc>
              <a:spcBef>
                <a:spcPct val="0"/>
              </a:spcBef>
            </a:pPr>
          </a:p>
        </p:txBody>
      </p:sp>
      <p:grpSp>
        <p:nvGrpSpPr>
          <p:cNvPr name="Group 28" id="28"/>
          <p:cNvGrpSpPr/>
          <p:nvPr/>
        </p:nvGrpSpPr>
        <p:grpSpPr>
          <a:xfrm rot="0">
            <a:off x="1098906" y="4335253"/>
            <a:ext cx="336458" cy="1713027"/>
            <a:chOff x="0" y="0"/>
            <a:chExt cx="88614" cy="451168"/>
          </a:xfrm>
        </p:grpSpPr>
        <p:sp>
          <p:nvSpPr>
            <p:cNvPr name="Freeform 29" id="29"/>
            <p:cNvSpPr/>
            <p:nvPr/>
          </p:nvSpPr>
          <p:spPr>
            <a:xfrm flipH="false" flipV="false" rot="0">
              <a:off x="0" y="0"/>
              <a:ext cx="88614" cy="451168"/>
            </a:xfrm>
            <a:custGeom>
              <a:avLst/>
              <a:gdLst/>
              <a:ahLst/>
              <a:cxnLst/>
              <a:rect r="r" b="b" t="t" l="l"/>
              <a:pathLst>
                <a:path h="451168" w="88614">
                  <a:moveTo>
                    <a:pt x="0" y="0"/>
                  </a:moveTo>
                  <a:lnTo>
                    <a:pt x="88614" y="0"/>
                  </a:lnTo>
                  <a:lnTo>
                    <a:pt x="88614" y="451168"/>
                  </a:lnTo>
                  <a:lnTo>
                    <a:pt x="0" y="451168"/>
                  </a:lnTo>
                  <a:close/>
                </a:path>
              </a:pathLst>
            </a:custGeom>
            <a:solidFill>
              <a:srgbClr val="000000">
                <a:alpha val="0"/>
              </a:srgbClr>
            </a:solidFill>
            <a:ln w="28575" cap="sq">
              <a:solidFill>
                <a:srgbClr val="DFAE3E"/>
              </a:solidFill>
              <a:prstDash val="dash"/>
              <a:miter/>
            </a:ln>
          </p:spPr>
        </p:sp>
        <p:sp>
          <p:nvSpPr>
            <p:cNvPr name="TextBox 30" id="30"/>
            <p:cNvSpPr txBox="true"/>
            <p:nvPr/>
          </p:nvSpPr>
          <p:spPr>
            <a:xfrm>
              <a:off x="0" y="85725"/>
              <a:ext cx="88614" cy="365443"/>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Finalisation</a:t>
            </a:r>
          </a:p>
        </p:txBody>
      </p:sp>
      <p:grpSp>
        <p:nvGrpSpPr>
          <p:cNvPr name="Group 3" id="3"/>
          <p:cNvGrpSpPr/>
          <p:nvPr/>
        </p:nvGrpSpPr>
        <p:grpSpPr>
          <a:xfrm rot="0">
            <a:off x="503730" y="1553462"/>
            <a:ext cx="17280540" cy="1024569"/>
            <a:chOff x="0" y="0"/>
            <a:chExt cx="4704708" cy="278944"/>
          </a:xfrm>
        </p:grpSpPr>
        <p:sp>
          <p:nvSpPr>
            <p:cNvPr name="Freeform 4" id="4"/>
            <p:cNvSpPr/>
            <p:nvPr/>
          </p:nvSpPr>
          <p:spPr>
            <a:xfrm flipH="false" flipV="false" rot="0">
              <a:off x="0" y="0"/>
              <a:ext cx="4704708" cy="278944"/>
            </a:xfrm>
            <a:custGeom>
              <a:avLst/>
              <a:gdLst/>
              <a:ahLst/>
              <a:cxnLst/>
              <a:rect r="r" b="b" t="t" l="l"/>
              <a:pathLst>
                <a:path h="278944" w="4704708">
                  <a:moveTo>
                    <a:pt x="8064" y="0"/>
                  </a:moveTo>
                  <a:lnTo>
                    <a:pt x="4696644" y="0"/>
                  </a:lnTo>
                  <a:cubicBezTo>
                    <a:pt x="4698783" y="0"/>
                    <a:pt x="4700834" y="850"/>
                    <a:pt x="4702346" y="2362"/>
                  </a:cubicBezTo>
                  <a:cubicBezTo>
                    <a:pt x="4703859" y="3874"/>
                    <a:pt x="4704708" y="5925"/>
                    <a:pt x="4704708" y="8064"/>
                  </a:cubicBezTo>
                  <a:lnTo>
                    <a:pt x="4704708" y="270879"/>
                  </a:lnTo>
                  <a:cubicBezTo>
                    <a:pt x="4704708" y="273018"/>
                    <a:pt x="4703859" y="275069"/>
                    <a:pt x="4702346" y="276582"/>
                  </a:cubicBezTo>
                  <a:cubicBezTo>
                    <a:pt x="4700834" y="278094"/>
                    <a:pt x="4698783" y="278944"/>
                    <a:pt x="4696644" y="278944"/>
                  </a:cubicBezTo>
                  <a:lnTo>
                    <a:pt x="8064" y="278944"/>
                  </a:lnTo>
                  <a:cubicBezTo>
                    <a:pt x="5925" y="278944"/>
                    <a:pt x="3874" y="278094"/>
                    <a:pt x="2362" y="276582"/>
                  </a:cubicBezTo>
                  <a:cubicBezTo>
                    <a:pt x="850" y="275069"/>
                    <a:pt x="0" y="273018"/>
                    <a:pt x="0" y="270879"/>
                  </a:cubicBezTo>
                  <a:lnTo>
                    <a:pt x="0" y="8064"/>
                  </a:lnTo>
                  <a:cubicBezTo>
                    <a:pt x="0" y="5925"/>
                    <a:pt x="850" y="3874"/>
                    <a:pt x="2362" y="2362"/>
                  </a:cubicBezTo>
                  <a:cubicBezTo>
                    <a:pt x="3874" y="850"/>
                    <a:pt x="5925" y="0"/>
                    <a:pt x="8064" y="0"/>
                  </a:cubicBezTo>
                  <a:close/>
                </a:path>
              </a:pathLst>
            </a:custGeom>
            <a:solidFill>
              <a:srgbClr val="031F3B"/>
            </a:solidFill>
          </p:spPr>
        </p:sp>
        <p:sp>
          <p:nvSpPr>
            <p:cNvPr name="TextBox 5" id="5"/>
            <p:cNvSpPr txBox="true"/>
            <p:nvPr/>
          </p:nvSpPr>
          <p:spPr>
            <a:xfrm>
              <a:off x="0" y="85725"/>
              <a:ext cx="4704708" cy="19321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4504867" y="1663399"/>
            <a:ext cx="804694" cy="804694"/>
          </a:xfrm>
          <a:custGeom>
            <a:avLst/>
            <a:gdLst/>
            <a:ahLst/>
            <a:cxnLst/>
            <a:rect r="r" b="b" t="t" l="l"/>
            <a:pathLst>
              <a:path h="804694" w="804694">
                <a:moveTo>
                  <a:pt x="0" y="0"/>
                </a:moveTo>
                <a:lnTo>
                  <a:pt x="804695" y="0"/>
                </a:lnTo>
                <a:lnTo>
                  <a:pt x="804695" y="804695"/>
                </a:lnTo>
                <a:lnTo>
                  <a:pt x="0" y="80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3079" y="5928605"/>
            <a:ext cx="2515150" cy="3246597"/>
          </a:xfrm>
          <a:custGeom>
            <a:avLst/>
            <a:gdLst/>
            <a:ahLst/>
            <a:cxnLst/>
            <a:rect r="r" b="b" t="t" l="l"/>
            <a:pathLst>
              <a:path h="3246597" w="2515150">
                <a:moveTo>
                  <a:pt x="0" y="0"/>
                </a:moveTo>
                <a:lnTo>
                  <a:pt x="2515151" y="0"/>
                </a:lnTo>
                <a:lnTo>
                  <a:pt x="2515151" y="3246597"/>
                </a:lnTo>
                <a:lnTo>
                  <a:pt x="0" y="3246597"/>
                </a:lnTo>
                <a:lnTo>
                  <a:pt x="0" y="0"/>
                </a:lnTo>
                <a:close/>
              </a:path>
            </a:pathLst>
          </a:custGeom>
          <a:blipFill>
            <a:blip r:embed="rId4"/>
            <a:stretch>
              <a:fillRect l="0" t="0" r="0" b="0"/>
            </a:stretch>
          </a:blipFill>
        </p:spPr>
      </p:sp>
      <p:sp>
        <p:nvSpPr>
          <p:cNvPr name="Freeform 8" id="8"/>
          <p:cNvSpPr/>
          <p:nvPr/>
        </p:nvSpPr>
        <p:spPr>
          <a:xfrm flipH="false" flipV="false" rot="0">
            <a:off x="8272002" y="5947655"/>
            <a:ext cx="8432855" cy="2847869"/>
          </a:xfrm>
          <a:custGeom>
            <a:avLst/>
            <a:gdLst/>
            <a:ahLst/>
            <a:cxnLst/>
            <a:rect r="r" b="b" t="t" l="l"/>
            <a:pathLst>
              <a:path h="2847869" w="8432855">
                <a:moveTo>
                  <a:pt x="0" y="0"/>
                </a:moveTo>
                <a:lnTo>
                  <a:pt x="8432855" y="0"/>
                </a:lnTo>
                <a:lnTo>
                  <a:pt x="8432855" y="2847869"/>
                </a:lnTo>
                <a:lnTo>
                  <a:pt x="0" y="2847869"/>
                </a:lnTo>
                <a:lnTo>
                  <a:pt x="0" y="0"/>
                </a:lnTo>
                <a:close/>
              </a:path>
            </a:pathLst>
          </a:custGeom>
          <a:blipFill>
            <a:blip r:embed="rId5"/>
            <a:stretch>
              <a:fillRect l="0" t="0" r="0" b="0"/>
            </a:stretch>
          </a:blipFill>
        </p:spPr>
      </p:sp>
      <p:sp>
        <p:nvSpPr>
          <p:cNvPr name="TextBox 9" id="9"/>
          <p:cNvSpPr txBox="true"/>
          <p:nvPr/>
        </p:nvSpPr>
        <p:spPr>
          <a:xfrm rot="0">
            <a:off x="3736706" y="2901246"/>
            <a:ext cx="10814588" cy="142176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Nous supprimons les pays dont la population est supérieure à 1 milliard, soit la Chine et l'Inde. </a:t>
            </a:r>
          </a:p>
          <a:p>
            <a:pPr algn="l" marL="431797" indent="-215899" lvl="1">
              <a:lnSpc>
                <a:spcPts val="2799"/>
              </a:lnSpc>
              <a:buFont typeface="Arial"/>
              <a:buChar char="•"/>
            </a:pPr>
            <a:r>
              <a:rPr lang="en-US" sz="1999" spc="-33">
                <a:solidFill>
                  <a:srgbClr val="031F3B"/>
                </a:solidFill>
                <a:latin typeface="Public Sans"/>
              </a:rPr>
              <a:t>Nous supprimons </a:t>
            </a:r>
            <a:r>
              <a:rPr lang="en-US" sz="1999" spc="-33">
                <a:solidFill>
                  <a:srgbClr val="031F3B"/>
                </a:solidFill>
                <a:latin typeface="Public Sans"/>
              </a:rPr>
              <a:t>tous les pays dont la population est inférieure à 2 millions d'habitants.</a:t>
            </a:r>
          </a:p>
          <a:p>
            <a:pPr algn="just">
              <a:lnSpc>
                <a:spcPts val="2799"/>
              </a:lnSpc>
              <a:spcBef>
                <a:spcPct val="0"/>
              </a:spcBef>
            </a:pPr>
          </a:p>
        </p:txBody>
      </p:sp>
      <p:sp>
        <p:nvSpPr>
          <p:cNvPr name="TextBox 10" id="10"/>
          <p:cNvSpPr txBox="true"/>
          <p:nvPr/>
        </p:nvSpPr>
        <p:spPr>
          <a:xfrm rot="0">
            <a:off x="5309562" y="1838094"/>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Traitement des valeurs aberrantes</a:t>
            </a:r>
          </a:p>
        </p:txBody>
      </p:sp>
      <p:grpSp>
        <p:nvGrpSpPr>
          <p:cNvPr name="Group 11" id="11"/>
          <p:cNvGrpSpPr/>
          <p:nvPr/>
        </p:nvGrpSpPr>
        <p:grpSpPr>
          <a:xfrm rot="0">
            <a:off x="503730" y="4570661"/>
            <a:ext cx="6170488" cy="1024569"/>
            <a:chOff x="0" y="0"/>
            <a:chExt cx="1679944" cy="278944"/>
          </a:xfrm>
        </p:grpSpPr>
        <p:sp>
          <p:nvSpPr>
            <p:cNvPr name="Freeform 12" id="12"/>
            <p:cNvSpPr/>
            <p:nvPr/>
          </p:nvSpPr>
          <p:spPr>
            <a:xfrm flipH="false" flipV="false" rot="0">
              <a:off x="0" y="0"/>
              <a:ext cx="1679944" cy="278944"/>
            </a:xfrm>
            <a:custGeom>
              <a:avLst/>
              <a:gdLst/>
              <a:ahLst/>
              <a:cxnLst/>
              <a:rect r="r" b="b" t="t" l="l"/>
              <a:pathLst>
                <a:path h="278944" w="1679944">
                  <a:moveTo>
                    <a:pt x="22584" y="0"/>
                  </a:moveTo>
                  <a:lnTo>
                    <a:pt x="1657360" y="0"/>
                  </a:lnTo>
                  <a:cubicBezTo>
                    <a:pt x="1669833" y="0"/>
                    <a:pt x="1679944" y="10111"/>
                    <a:pt x="1679944" y="22584"/>
                  </a:cubicBezTo>
                  <a:lnTo>
                    <a:pt x="1679944" y="256360"/>
                  </a:lnTo>
                  <a:cubicBezTo>
                    <a:pt x="1679944" y="262349"/>
                    <a:pt x="1677565" y="268094"/>
                    <a:pt x="1673329" y="272329"/>
                  </a:cubicBezTo>
                  <a:cubicBezTo>
                    <a:pt x="1669094" y="276564"/>
                    <a:pt x="1663350" y="278944"/>
                    <a:pt x="1657360" y="278944"/>
                  </a:cubicBezTo>
                  <a:lnTo>
                    <a:pt x="22584" y="278944"/>
                  </a:lnTo>
                  <a:cubicBezTo>
                    <a:pt x="16594" y="278944"/>
                    <a:pt x="10850" y="276564"/>
                    <a:pt x="6615" y="272329"/>
                  </a:cubicBezTo>
                  <a:cubicBezTo>
                    <a:pt x="2379" y="268094"/>
                    <a:pt x="0" y="262349"/>
                    <a:pt x="0" y="256360"/>
                  </a:cubicBezTo>
                  <a:lnTo>
                    <a:pt x="0" y="22584"/>
                  </a:lnTo>
                  <a:cubicBezTo>
                    <a:pt x="0" y="16594"/>
                    <a:pt x="2379" y="10850"/>
                    <a:pt x="6615" y="6615"/>
                  </a:cubicBezTo>
                  <a:cubicBezTo>
                    <a:pt x="10850" y="2379"/>
                    <a:pt x="16594" y="0"/>
                    <a:pt x="22584" y="0"/>
                  </a:cubicBezTo>
                  <a:close/>
                </a:path>
              </a:pathLst>
            </a:custGeom>
            <a:solidFill>
              <a:srgbClr val="031F3B"/>
            </a:solidFill>
          </p:spPr>
        </p:sp>
        <p:sp>
          <p:nvSpPr>
            <p:cNvPr name="TextBox 13" id="13"/>
            <p:cNvSpPr txBox="true"/>
            <p:nvPr/>
          </p:nvSpPr>
          <p:spPr>
            <a:xfrm>
              <a:off x="0" y="85725"/>
              <a:ext cx="1679944" cy="193219"/>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0" y="4829365"/>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 Valeurs nulles</a:t>
            </a:r>
          </a:p>
        </p:txBody>
      </p:sp>
      <p:sp>
        <p:nvSpPr>
          <p:cNvPr name="TextBox 15" id="15"/>
          <p:cNvSpPr txBox="true"/>
          <p:nvPr/>
        </p:nvSpPr>
        <p:spPr>
          <a:xfrm rot="0">
            <a:off x="3325704" y="6640704"/>
            <a:ext cx="3163021" cy="141414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Nous supprimons les 10 pays qui présentent des valeurs manquantes.</a:t>
            </a:r>
          </a:p>
          <a:p>
            <a:pPr algn="l">
              <a:lnSpc>
                <a:spcPts val="2799"/>
              </a:lnSpc>
              <a:spcBef>
                <a:spcPct val="0"/>
              </a:spcBef>
            </a:pPr>
          </a:p>
        </p:txBody>
      </p:sp>
      <p:grpSp>
        <p:nvGrpSpPr>
          <p:cNvPr name="Group 16" id="16"/>
          <p:cNvGrpSpPr/>
          <p:nvPr/>
        </p:nvGrpSpPr>
        <p:grpSpPr>
          <a:xfrm rot="0">
            <a:off x="7071154" y="4570661"/>
            <a:ext cx="10713116" cy="1024569"/>
            <a:chOff x="0" y="0"/>
            <a:chExt cx="2916696" cy="278944"/>
          </a:xfrm>
        </p:grpSpPr>
        <p:sp>
          <p:nvSpPr>
            <p:cNvPr name="Freeform 17" id="17"/>
            <p:cNvSpPr/>
            <p:nvPr/>
          </p:nvSpPr>
          <p:spPr>
            <a:xfrm flipH="false" flipV="false" rot="0">
              <a:off x="0" y="0"/>
              <a:ext cx="2916696" cy="278944"/>
            </a:xfrm>
            <a:custGeom>
              <a:avLst/>
              <a:gdLst/>
              <a:ahLst/>
              <a:cxnLst/>
              <a:rect r="r" b="b" t="t" l="l"/>
              <a:pathLst>
                <a:path h="278944" w="2916696">
                  <a:moveTo>
                    <a:pt x="13008" y="0"/>
                  </a:moveTo>
                  <a:lnTo>
                    <a:pt x="2903688" y="0"/>
                  </a:lnTo>
                  <a:cubicBezTo>
                    <a:pt x="2910872" y="0"/>
                    <a:pt x="2916696" y="5824"/>
                    <a:pt x="2916696" y="13008"/>
                  </a:cubicBezTo>
                  <a:lnTo>
                    <a:pt x="2916696" y="265936"/>
                  </a:lnTo>
                  <a:cubicBezTo>
                    <a:pt x="2916696" y="269386"/>
                    <a:pt x="2915326" y="272694"/>
                    <a:pt x="2912886" y="275134"/>
                  </a:cubicBezTo>
                  <a:cubicBezTo>
                    <a:pt x="2910447" y="277573"/>
                    <a:pt x="2907138" y="278944"/>
                    <a:pt x="2903688" y="278944"/>
                  </a:cubicBezTo>
                  <a:lnTo>
                    <a:pt x="13008" y="278944"/>
                  </a:lnTo>
                  <a:cubicBezTo>
                    <a:pt x="9558" y="278944"/>
                    <a:pt x="6249" y="277573"/>
                    <a:pt x="3810" y="275134"/>
                  </a:cubicBezTo>
                  <a:cubicBezTo>
                    <a:pt x="1370" y="272694"/>
                    <a:pt x="0" y="269386"/>
                    <a:pt x="0" y="265936"/>
                  </a:cubicBezTo>
                  <a:lnTo>
                    <a:pt x="0" y="13008"/>
                  </a:lnTo>
                  <a:cubicBezTo>
                    <a:pt x="0" y="9558"/>
                    <a:pt x="1370" y="6249"/>
                    <a:pt x="3810" y="3810"/>
                  </a:cubicBezTo>
                  <a:cubicBezTo>
                    <a:pt x="6249" y="1370"/>
                    <a:pt x="9558" y="0"/>
                    <a:pt x="13008" y="0"/>
                  </a:cubicBezTo>
                  <a:close/>
                </a:path>
              </a:pathLst>
            </a:custGeom>
            <a:solidFill>
              <a:srgbClr val="031F3B"/>
            </a:solidFill>
          </p:spPr>
        </p:sp>
        <p:sp>
          <p:nvSpPr>
            <p:cNvPr name="TextBox 18" id="18"/>
            <p:cNvSpPr txBox="true"/>
            <p:nvPr/>
          </p:nvSpPr>
          <p:spPr>
            <a:xfrm>
              <a:off x="0" y="85725"/>
              <a:ext cx="2916696" cy="193219"/>
            </a:xfrm>
            <a:prstGeom prst="rect">
              <a:avLst/>
            </a:prstGeom>
          </p:spPr>
          <p:txBody>
            <a:bodyPr anchor="ctr" rtlCol="false" tIns="50800" lIns="50800" bIns="50800" rIns="50800"/>
            <a:lstStyle/>
            <a:p>
              <a:pPr algn="ctr">
                <a:lnSpc>
                  <a:spcPts val="1925"/>
                </a:lnSpc>
              </a:pPr>
            </a:p>
          </p:txBody>
        </p:sp>
      </p:grpSp>
      <p:sp>
        <p:nvSpPr>
          <p:cNvPr name="Freeform 19" id="19"/>
          <p:cNvSpPr/>
          <p:nvPr/>
        </p:nvSpPr>
        <p:spPr>
          <a:xfrm flipH="false" flipV="false" rot="0">
            <a:off x="9558829" y="4671280"/>
            <a:ext cx="606715" cy="771475"/>
          </a:xfrm>
          <a:custGeom>
            <a:avLst/>
            <a:gdLst/>
            <a:ahLst/>
            <a:cxnLst/>
            <a:rect r="r" b="b" t="t" l="l"/>
            <a:pathLst>
              <a:path h="771475" w="606715">
                <a:moveTo>
                  <a:pt x="0" y="0"/>
                </a:moveTo>
                <a:lnTo>
                  <a:pt x="606715" y="0"/>
                </a:lnTo>
                <a:lnTo>
                  <a:pt x="606715" y="771475"/>
                </a:lnTo>
                <a:lnTo>
                  <a:pt x="0" y="771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8845139" y="4829365"/>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Dataframes finaux</a:t>
            </a:r>
          </a:p>
        </p:txBody>
      </p:sp>
      <p:sp>
        <p:nvSpPr>
          <p:cNvPr name="TextBox 21" id="21"/>
          <p:cNvSpPr txBox="true"/>
          <p:nvPr/>
        </p:nvSpPr>
        <p:spPr>
          <a:xfrm rot="0">
            <a:off x="9144000" y="9127577"/>
            <a:ext cx="10591681" cy="70929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2 dataframes contenant 99 pays et 5 indicateurs </a:t>
            </a:r>
          </a:p>
          <a:p>
            <a:pPr algn="l">
              <a:lnSpc>
                <a:spcPts val="2799"/>
              </a:lnSpc>
              <a:spcBef>
                <a:spcPct val="0"/>
              </a:spcBef>
            </a:pPr>
          </a:p>
        </p:txBody>
      </p:sp>
      <p:sp>
        <p:nvSpPr>
          <p:cNvPr name="Freeform 22" id="22"/>
          <p:cNvSpPr/>
          <p:nvPr/>
        </p:nvSpPr>
        <p:spPr>
          <a:xfrm flipH="false" flipV="false" rot="0">
            <a:off x="1217188" y="4680598"/>
            <a:ext cx="804694" cy="804694"/>
          </a:xfrm>
          <a:custGeom>
            <a:avLst/>
            <a:gdLst/>
            <a:ahLst/>
            <a:cxnLst/>
            <a:rect r="r" b="b" t="t" l="l"/>
            <a:pathLst>
              <a:path h="804694" w="804694">
                <a:moveTo>
                  <a:pt x="0" y="0"/>
                </a:moveTo>
                <a:lnTo>
                  <a:pt x="804695" y="0"/>
                </a:lnTo>
                <a:lnTo>
                  <a:pt x="804695" y="804695"/>
                </a:lnTo>
                <a:lnTo>
                  <a:pt x="0" y="80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Population</a:t>
            </a:r>
          </a:p>
        </p:txBody>
      </p:sp>
      <p:sp>
        <p:nvSpPr>
          <p:cNvPr name="Freeform 3" id="3"/>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4" id="4"/>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5" id="5"/>
          <p:cNvSpPr/>
          <p:nvPr/>
        </p:nvSpPr>
        <p:spPr>
          <a:xfrm flipH="false" flipV="false" rot="0">
            <a:off x="12362222" y="1827606"/>
            <a:ext cx="5690436" cy="13714236"/>
          </a:xfrm>
          <a:custGeom>
            <a:avLst/>
            <a:gdLst/>
            <a:ahLst/>
            <a:cxnLst/>
            <a:rect r="r" b="b" t="t" l="l"/>
            <a:pathLst>
              <a:path h="13714236" w="5690436">
                <a:moveTo>
                  <a:pt x="0" y="0"/>
                </a:moveTo>
                <a:lnTo>
                  <a:pt x="5690436" y="0"/>
                </a:lnTo>
                <a:lnTo>
                  <a:pt x="5690436" y="13714236"/>
                </a:lnTo>
                <a:lnTo>
                  <a:pt x="0" y="13714236"/>
                </a:lnTo>
                <a:lnTo>
                  <a:pt x="0" y="0"/>
                </a:lnTo>
                <a:close/>
              </a:path>
            </a:pathLst>
          </a:custGeom>
          <a:blipFill>
            <a:blip r:embed="rId4"/>
            <a:stretch>
              <a:fillRect l="0" t="0" r="0" b="0"/>
            </a:stretch>
          </a:blipFill>
        </p:spPr>
      </p:sp>
      <p:sp>
        <p:nvSpPr>
          <p:cNvPr name="Freeform 6" id="6"/>
          <p:cNvSpPr/>
          <p:nvPr/>
        </p:nvSpPr>
        <p:spPr>
          <a:xfrm flipH="false" flipV="false" rot="0">
            <a:off x="14262872" y="5143500"/>
            <a:ext cx="2996428" cy="2164919"/>
          </a:xfrm>
          <a:custGeom>
            <a:avLst/>
            <a:gdLst/>
            <a:ahLst/>
            <a:cxnLst/>
            <a:rect r="r" b="b" t="t" l="l"/>
            <a:pathLst>
              <a:path h="2164919" w="2996428">
                <a:moveTo>
                  <a:pt x="0" y="0"/>
                </a:moveTo>
                <a:lnTo>
                  <a:pt x="2996428" y="0"/>
                </a:lnTo>
                <a:lnTo>
                  <a:pt x="2996428" y="2164919"/>
                </a:lnTo>
                <a:lnTo>
                  <a:pt x="0" y="2164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68543" y="6178334"/>
            <a:ext cx="5514441" cy="1781810"/>
          </a:xfrm>
          <a:prstGeom prst="rect">
            <a:avLst/>
          </a:prstGeom>
        </p:spPr>
        <p:txBody>
          <a:bodyPr anchor="t" rtlCol="false" tIns="0" lIns="0" bIns="0" rIns="0">
            <a:spAutoFit/>
          </a:bodyPr>
          <a:lstStyle/>
          <a:p>
            <a:pPr>
              <a:lnSpc>
                <a:spcPts val="2799"/>
              </a:lnSpc>
            </a:pPr>
          </a:p>
          <a:p>
            <a:pPr marL="431797" indent="-215899" lvl="1">
              <a:lnSpc>
                <a:spcPts val="2799"/>
              </a:lnSpc>
              <a:buFont typeface="Arial"/>
              <a:buChar char="•"/>
            </a:pPr>
            <a:r>
              <a:rPr lang="en-US" sz="1999" spc="-33">
                <a:solidFill>
                  <a:srgbClr val="031F3B"/>
                </a:solidFill>
                <a:latin typeface="Public Sans"/>
              </a:rPr>
              <a:t>Nombreuses valeurs aberrantes</a:t>
            </a:r>
          </a:p>
          <a:p>
            <a:pPr marL="431797" indent="-215899" lvl="1">
              <a:lnSpc>
                <a:spcPts val="2799"/>
              </a:lnSpc>
              <a:buFont typeface="Arial"/>
              <a:buChar char="•"/>
            </a:pPr>
            <a:r>
              <a:rPr lang="en-US" sz="1999" spc="-33">
                <a:solidFill>
                  <a:srgbClr val="031F3B"/>
                </a:solidFill>
                <a:latin typeface="Public Sans"/>
              </a:rPr>
              <a:t>écart interquartile faible</a:t>
            </a:r>
          </a:p>
          <a:p>
            <a:pPr algn="l" marL="431797" indent="-215899" lvl="1">
              <a:lnSpc>
                <a:spcPts val="2799"/>
              </a:lnSpc>
              <a:spcBef>
                <a:spcPct val="0"/>
              </a:spcBef>
              <a:buFont typeface="Arial"/>
              <a:buChar char="•"/>
            </a:pPr>
            <a:r>
              <a:rPr lang="en-US" sz="1999" spc="-33">
                <a:solidFill>
                  <a:srgbClr val="031F3B"/>
                </a:solidFill>
                <a:latin typeface="Public Sans"/>
              </a:rPr>
              <a:t>Peu d’évolution entre 2010 et 2015</a:t>
            </a:r>
          </a:p>
          <a:p>
            <a:pPr algn="l">
              <a:lnSpc>
                <a:spcPts val="2799"/>
              </a:lnSpc>
              <a:spcBef>
                <a:spcPct val="0"/>
              </a:spcBef>
            </a:pPr>
          </a:p>
        </p:txBody>
      </p:sp>
      <p:sp>
        <p:nvSpPr>
          <p:cNvPr name="TextBox 8" id="8"/>
          <p:cNvSpPr txBox="true"/>
          <p:nvPr/>
        </p:nvSpPr>
        <p:spPr>
          <a:xfrm rot="0">
            <a:off x="6282984" y="6546914"/>
            <a:ext cx="5722033" cy="1774190"/>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Asie du Sud et amérique du Nord se démarquent</a:t>
            </a:r>
          </a:p>
          <a:p>
            <a:pPr algn="l" marL="431797" indent="-215899" lvl="1">
              <a:lnSpc>
                <a:spcPts val="2799"/>
              </a:lnSpc>
              <a:spcBef>
                <a:spcPct val="0"/>
              </a:spcBef>
              <a:buFont typeface="Arial"/>
              <a:buChar char="•"/>
            </a:pPr>
            <a:r>
              <a:rPr lang="en-US" sz="1999" spc="-33">
                <a:solidFill>
                  <a:srgbClr val="031F3B"/>
                </a:solidFill>
                <a:latin typeface="Public Sans"/>
              </a:rPr>
              <a:t>Augmentation de la population dans toutes les régions</a:t>
            </a:r>
          </a:p>
          <a:p>
            <a:pPr algn="l">
              <a:lnSpc>
                <a:spcPts val="27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2222"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2872" y="5143500"/>
            <a:ext cx="2996428" cy="2162876"/>
          </a:xfrm>
          <a:custGeom>
            <a:avLst/>
            <a:gdLst/>
            <a:ahLst/>
            <a:cxnLst/>
            <a:rect r="r" b="b" t="t" l="l"/>
            <a:pathLst>
              <a:path h="2162876" w="2996428">
                <a:moveTo>
                  <a:pt x="0" y="0"/>
                </a:moveTo>
                <a:lnTo>
                  <a:pt x="2996428" y="0"/>
                </a:lnTo>
                <a:lnTo>
                  <a:pt x="2996428"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TextBox 8" id="8"/>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Richesse</a:t>
            </a:r>
          </a:p>
        </p:txBody>
      </p:sp>
      <p:sp>
        <p:nvSpPr>
          <p:cNvPr name="TextBox 9" id="9"/>
          <p:cNvSpPr txBox="true"/>
          <p:nvPr/>
        </p:nvSpPr>
        <p:spPr>
          <a:xfrm rot="0">
            <a:off x="744032" y="6514932"/>
            <a:ext cx="4847487" cy="213423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3 valeurs aberrantes</a:t>
            </a:r>
          </a:p>
          <a:p>
            <a:pPr marL="431797" indent="-215899" lvl="1">
              <a:lnSpc>
                <a:spcPts val="2799"/>
              </a:lnSpc>
              <a:buFont typeface="Arial"/>
              <a:buChar char="•"/>
            </a:pPr>
            <a:r>
              <a:rPr lang="en-US" sz="1999" spc="-33">
                <a:solidFill>
                  <a:srgbClr val="031F3B"/>
                </a:solidFill>
                <a:latin typeface="Public Sans"/>
              </a:rPr>
              <a:t>écart interquartile élevé</a:t>
            </a:r>
          </a:p>
          <a:p>
            <a:pPr marL="431797" indent="-215899" lvl="1">
              <a:lnSpc>
                <a:spcPts val="2799"/>
              </a:lnSpc>
              <a:buFont typeface="Arial"/>
              <a:buChar char="•"/>
            </a:pPr>
            <a:r>
              <a:rPr lang="en-US" sz="1999" spc="-33">
                <a:solidFill>
                  <a:srgbClr val="031F3B"/>
                </a:solidFill>
                <a:latin typeface="Public Sans"/>
              </a:rPr>
              <a:t> Très peu dévolution entre 2010 et 2015</a:t>
            </a:r>
          </a:p>
          <a:p>
            <a:pPr algn="l">
              <a:lnSpc>
                <a:spcPts val="2799"/>
              </a:lnSpc>
              <a:spcBef>
                <a:spcPct val="0"/>
              </a:spcBef>
            </a:pPr>
          </a:p>
          <a:p>
            <a:pPr algn="l">
              <a:lnSpc>
                <a:spcPts val="2799"/>
              </a:lnSpc>
              <a:spcBef>
                <a:spcPct val="0"/>
              </a:spcBef>
            </a:pPr>
          </a:p>
        </p:txBody>
      </p:sp>
      <p:sp>
        <p:nvSpPr>
          <p:cNvPr name="TextBox 10" id="10"/>
          <p:cNvSpPr txBox="true"/>
          <p:nvPr/>
        </p:nvSpPr>
        <p:spPr>
          <a:xfrm rot="0">
            <a:off x="6756872" y="6514932"/>
            <a:ext cx="6037958" cy="1774190"/>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L’Amérique du Nord se démarque</a:t>
            </a:r>
          </a:p>
          <a:p>
            <a:pPr marL="431797" indent="-215899" lvl="1">
              <a:lnSpc>
                <a:spcPts val="2799"/>
              </a:lnSpc>
              <a:buFont typeface="Arial"/>
              <a:buChar char="•"/>
            </a:pPr>
            <a:r>
              <a:rPr lang="en-US" sz="1999" spc="-33">
                <a:solidFill>
                  <a:srgbClr val="031F3B"/>
                </a:solidFill>
                <a:latin typeface="Public Sans"/>
              </a:rPr>
              <a:t>L’Europe semble avoir la plus faible augmentation entre 2010 et 2015.</a:t>
            </a:r>
          </a:p>
          <a:p>
            <a:pPr algn="l">
              <a:lnSpc>
                <a:spcPts val="2799"/>
              </a:lnSpc>
              <a:spcBef>
                <a:spcPct val="0"/>
              </a:spcBef>
            </a:pPr>
          </a:p>
          <a:p>
            <a:pPr algn="l">
              <a:lnSpc>
                <a:spcPts val="27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7606"/>
            <a:ext cx="5689654" cy="13712352"/>
          </a:xfrm>
          <a:custGeom>
            <a:avLst/>
            <a:gdLst/>
            <a:ahLst/>
            <a:cxnLst/>
            <a:rect r="r" b="b" t="t" l="l"/>
            <a:pathLst>
              <a:path h="13712352" w="5689654">
                <a:moveTo>
                  <a:pt x="0" y="0"/>
                </a:moveTo>
                <a:lnTo>
                  <a:pt x="5689654" y="0"/>
                </a:lnTo>
                <a:lnTo>
                  <a:pt x="5689654" y="13712351"/>
                </a:lnTo>
                <a:lnTo>
                  <a:pt x="0" y="13712351"/>
                </a:lnTo>
                <a:lnTo>
                  <a:pt x="0" y="0"/>
                </a:lnTo>
                <a:close/>
              </a:path>
            </a:pathLst>
          </a:custGeom>
          <a:blipFill>
            <a:blip r:embed="rId4"/>
            <a:stretch>
              <a:fillRect l="0" t="0" r="0" b="0"/>
            </a:stretch>
          </a:blipFill>
        </p:spPr>
      </p:sp>
      <p:sp>
        <p:nvSpPr>
          <p:cNvPr name="Freeform 5" id="5"/>
          <p:cNvSpPr/>
          <p:nvPr/>
        </p:nvSpPr>
        <p:spPr>
          <a:xfrm flipH="false" flipV="false" rot="0">
            <a:off x="14265700" y="5143500"/>
            <a:ext cx="2993600" cy="2162876"/>
          </a:xfrm>
          <a:custGeom>
            <a:avLst/>
            <a:gdLst/>
            <a:ahLst/>
            <a:cxnLst/>
            <a:rect r="r" b="b" t="t" l="l"/>
            <a:pathLst>
              <a:path h="2162876" w="2993600">
                <a:moveTo>
                  <a:pt x="0" y="0"/>
                </a:moveTo>
                <a:lnTo>
                  <a:pt x="2993600" y="0"/>
                </a:lnTo>
                <a:lnTo>
                  <a:pt x="2993600"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TextBox 10" id="10"/>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Chomage</a:t>
            </a:r>
          </a:p>
        </p:txBody>
      </p:sp>
      <p:sp>
        <p:nvSpPr>
          <p:cNvPr name="TextBox 11" id="11"/>
          <p:cNvSpPr txBox="true"/>
          <p:nvPr/>
        </p:nvSpPr>
        <p:spPr>
          <a:xfrm rot="0">
            <a:off x="665051" y="6685382"/>
            <a:ext cx="5005449" cy="213423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Quelques valeurs aberrantes</a:t>
            </a:r>
          </a:p>
          <a:p>
            <a:pPr marL="431797" indent="-215899" lvl="1">
              <a:lnSpc>
                <a:spcPts val="2799"/>
              </a:lnSpc>
              <a:buFont typeface="Arial"/>
              <a:buChar char="•"/>
            </a:pPr>
            <a:r>
              <a:rPr lang="en-US" sz="1999" spc="-33">
                <a:solidFill>
                  <a:srgbClr val="031F3B"/>
                </a:solidFill>
                <a:latin typeface="Public Sans"/>
              </a:rPr>
              <a:t>écart interquartile important</a:t>
            </a:r>
          </a:p>
          <a:p>
            <a:pPr marL="431797" indent="-215899" lvl="1">
              <a:lnSpc>
                <a:spcPts val="2799"/>
              </a:lnSpc>
              <a:buFont typeface="Arial"/>
              <a:buChar char="•"/>
            </a:pPr>
            <a:r>
              <a:rPr lang="en-US" sz="1999" spc="-33">
                <a:solidFill>
                  <a:srgbClr val="031F3B"/>
                </a:solidFill>
                <a:latin typeface="Public Sans"/>
              </a:rPr>
              <a:t>Diminution du chomage entre 2010 et 2015</a:t>
            </a:r>
          </a:p>
          <a:p>
            <a:pPr algn="l">
              <a:lnSpc>
                <a:spcPts val="2799"/>
              </a:lnSpc>
              <a:spcBef>
                <a:spcPct val="0"/>
              </a:spcBef>
            </a:pPr>
          </a:p>
          <a:p>
            <a:pPr algn="l">
              <a:lnSpc>
                <a:spcPts val="2799"/>
              </a:lnSpc>
              <a:spcBef>
                <a:spcPct val="0"/>
              </a:spcBef>
            </a:pPr>
          </a:p>
        </p:txBody>
      </p:sp>
      <p:sp>
        <p:nvSpPr>
          <p:cNvPr name="TextBox 12" id="12"/>
          <p:cNvSpPr txBox="true"/>
          <p:nvPr/>
        </p:nvSpPr>
        <p:spPr>
          <a:xfrm rot="0">
            <a:off x="6476049" y="6779260"/>
            <a:ext cx="5265695" cy="212661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Moyen Orient, Afrique et Europe ont des taux de chomage plus élevés</a:t>
            </a:r>
          </a:p>
          <a:p>
            <a:pPr algn="l" marL="431797" indent="-215899" lvl="1">
              <a:lnSpc>
                <a:spcPts val="2799"/>
              </a:lnSpc>
              <a:spcBef>
                <a:spcPct val="0"/>
              </a:spcBef>
              <a:buFont typeface="Arial"/>
              <a:buChar char="•"/>
            </a:pPr>
            <a:r>
              <a:rPr lang="en-US" sz="1999" spc="-33">
                <a:solidFill>
                  <a:srgbClr val="031F3B"/>
                </a:solidFill>
                <a:latin typeface="Public Sans"/>
              </a:rPr>
              <a:t>Tendance à diminuer dans toutes les régions sauf au Moyen Orient et en Asie du Sud.</a:t>
            </a:r>
          </a:p>
          <a:p>
            <a:pPr algn="l">
              <a:lnSpc>
                <a:spcPts val="279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2872" y="5143500"/>
            <a:ext cx="2996428" cy="2162876"/>
          </a:xfrm>
          <a:custGeom>
            <a:avLst/>
            <a:gdLst/>
            <a:ahLst/>
            <a:cxnLst/>
            <a:rect r="r" b="b" t="t" l="l"/>
            <a:pathLst>
              <a:path h="2162876" w="2996428">
                <a:moveTo>
                  <a:pt x="0" y="0"/>
                </a:moveTo>
                <a:lnTo>
                  <a:pt x="2996428" y="0"/>
                </a:lnTo>
                <a:lnTo>
                  <a:pt x="2996428"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Freeform 10" id="10"/>
          <p:cNvSpPr/>
          <p:nvPr/>
        </p:nvSpPr>
        <p:spPr>
          <a:xfrm flipH="false" flipV="false" rot="0">
            <a:off x="410555" y="1829490"/>
            <a:ext cx="5514050" cy="4179855"/>
          </a:xfrm>
          <a:custGeom>
            <a:avLst/>
            <a:gdLst/>
            <a:ahLst/>
            <a:cxnLst/>
            <a:rect r="r" b="b" t="t" l="l"/>
            <a:pathLst>
              <a:path h="4179855" w="5514050">
                <a:moveTo>
                  <a:pt x="0" y="0"/>
                </a:moveTo>
                <a:lnTo>
                  <a:pt x="5514050" y="0"/>
                </a:lnTo>
                <a:lnTo>
                  <a:pt x="5514050" y="4179855"/>
                </a:lnTo>
                <a:lnTo>
                  <a:pt x="0" y="4179855"/>
                </a:lnTo>
                <a:lnTo>
                  <a:pt x="0" y="0"/>
                </a:lnTo>
                <a:close/>
              </a:path>
            </a:pathLst>
          </a:custGeom>
          <a:blipFill>
            <a:blip r:embed="rId11"/>
            <a:stretch>
              <a:fillRect l="0" t="0" r="0" b="0"/>
            </a:stretch>
          </a:blipFill>
        </p:spPr>
      </p:sp>
      <p:sp>
        <p:nvSpPr>
          <p:cNvPr name="Freeform 11" id="11"/>
          <p:cNvSpPr/>
          <p:nvPr/>
        </p:nvSpPr>
        <p:spPr>
          <a:xfrm flipH="false" flipV="false" rot="0">
            <a:off x="6124630"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2"/>
            <a:stretch>
              <a:fillRect l="0" t="0" r="0" b="0"/>
            </a:stretch>
          </a:blipFill>
        </p:spPr>
      </p:sp>
      <p:sp>
        <p:nvSpPr>
          <p:cNvPr name="TextBox 12" id="1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Internet</a:t>
            </a:r>
          </a:p>
        </p:txBody>
      </p:sp>
      <p:sp>
        <p:nvSpPr>
          <p:cNvPr name="TextBox 13" id="13"/>
          <p:cNvSpPr txBox="true"/>
          <p:nvPr/>
        </p:nvSpPr>
        <p:spPr>
          <a:xfrm rot="0">
            <a:off x="761584" y="6689192"/>
            <a:ext cx="4759729" cy="2486660"/>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Absence de valeur aberrante</a:t>
            </a:r>
          </a:p>
          <a:p>
            <a:pPr marL="431797" indent="-215899" lvl="1">
              <a:lnSpc>
                <a:spcPts val="2799"/>
              </a:lnSpc>
              <a:buFont typeface="Arial"/>
              <a:buChar char="•"/>
            </a:pPr>
            <a:r>
              <a:rPr lang="en-US" sz="1999" spc="-33">
                <a:solidFill>
                  <a:srgbClr val="031F3B"/>
                </a:solidFill>
                <a:latin typeface="Public Sans"/>
              </a:rPr>
              <a:t>L’écart interquartile est important, surtout en 2010</a:t>
            </a:r>
          </a:p>
          <a:p>
            <a:pPr marL="431797" indent="-215899" lvl="1">
              <a:lnSpc>
                <a:spcPts val="2799"/>
              </a:lnSpc>
              <a:buFont typeface="Arial"/>
              <a:buChar char="•"/>
            </a:pPr>
            <a:r>
              <a:rPr lang="en-US" sz="1999" spc="-33">
                <a:solidFill>
                  <a:srgbClr val="031F3B"/>
                </a:solidFill>
                <a:latin typeface="Public Sans"/>
              </a:rPr>
              <a:t>Augmentation importante de l’accès à internet entre 2010 et 2015</a:t>
            </a:r>
          </a:p>
          <a:p>
            <a:pPr algn="l">
              <a:lnSpc>
                <a:spcPts val="2799"/>
              </a:lnSpc>
              <a:spcBef>
                <a:spcPct val="0"/>
              </a:spcBef>
            </a:pPr>
          </a:p>
          <a:p>
            <a:pPr algn="l">
              <a:lnSpc>
                <a:spcPts val="2799"/>
              </a:lnSpc>
              <a:spcBef>
                <a:spcPct val="0"/>
              </a:spcBef>
            </a:pPr>
          </a:p>
        </p:txBody>
      </p:sp>
      <p:sp>
        <p:nvSpPr>
          <p:cNvPr name="TextBox 14" id="14"/>
          <p:cNvSpPr txBox="true"/>
          <p:nvPr/>
        </p:nvSpPr>
        <p:spPr>
          <a:xfrm rot="0">
            <a:off x="6440947" y="6689192"/>
            <a:ext cx="5283247" cy="142176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L’Amérique du Nord se démarque</a:t>
            </a:r>
          </a:p>
          <a:p>
            <a:pPr algn="l" marL="431797" indent="-215899" lvl="1">
              <a:lnSpc>
                <a:spcPts val="2799"/>
              </a:lnSpc>
              <a:spcBef>
                <a:spcPct val="0"/>
              </a:spcBef>
              <a:buFont typeface="Arial"/>
              <a:buChar char="•"/>
            </a:pPr>
            <a:r>
              <a:rPr lang="en-US" sz="1999" spc="-33">
                <a:solidFill>
                  <a:srgbClr val="031F3B"/>
                </a:solidFill>
                <a:latin typeface="Public Sans"/>
              </a:rPr>
              <a:t>Toutes les régions évoluent, les pays en retard rattrapent vite leur retard</a:t>
            </a:r>
          </a:p>
          <a:p>
            <a:pPr algn="l">
              <a:lnSpc>
                <a:spcPts val="27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7114" y="5144522"/>
            <a:ext cx="2992186" cy="2161854"/>
          </a:xfrm>
          <a:custGeom>
            <a:avLst/>
            <a:gdLst/>
            <a:ahLst/>
            <a:cxnLst/>
            <a:rect r="r" b="b" t="t" l="l"/>
            <a:pathLst>
              <a:path h="2161854" w="2992186">
                <a:moveTo>
                  <a:pt x="0" y="0"/>
                </a:moveTo>
                <a:lnTo>
                  <a:pt x="2992186" y="0"/>
                </a:lnTo>
                <a:lnTo>
                  <a:pt x="2992186" y="2161854"/>
                </a:lnTo>
                <a:lnTo>
                  <a:pt x="0" y="2161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Freeform 10" id="10"/>
          <p:cNvSpPr/>
          <p:nvPr/>
        </p:nvSpPr>
        <p:spPr>
          <a:xfrm flipH="false" flipV="false" rot="0">
            <a:off x="410555" y="1829490"/>
            <a:ext cx="5514050" cy="4179855"/>
          </a:xfrm>
          <a:custGeom>
            <a:avLst/>
            <a:gdLst/>
            <a:ahLst/>
            <a:cxnLst/>
            <a:rect r="r" b="b" t="t" l="l"/>
            <a:pathLst>
              <a:path h="4179855" w="5514050">
                <a:moveTo>
                  <a:pt x="0" y="0"/>
                </a:moveTo>
                <a:lnTo>
                  <a:pt x="5514050" y="0"/>
                </a:lnTo>
                <a:lnTo>
                  <a:pt x="5514050" y="4179855"/>
                </a:lnTo>
                <a:lnTo>
                  <a:pt x="0" y="4179855"/>
                </a:lnTo>
                <a:lnTo>
                  <a:pt x="0" y="0"/>
                </a:lnTo>
                <a:close/>
              </a:path>
            </a:pathLst>
          </a:custGeom>
          <a:blipFill>
            <a:blip r:embed="rId11"/>
            <a:stretch>
              <a:fillRect l="0" t="0" r="0" b="0"/>
            </a:stretch>
          </a:blipFill>
        </p:spPr>
      </p:sp>
      <p:sp>
        <p:nvSpPr>
          <p:cNvPr name="Freeform 11" id="11"/>
          <p:cNvSpPr/>
          <p:nvPr/>
        </p:nvSpPr>
        <p:spPr>
          <a:xfrm flipH="false" flipV="false" rot="0">
            <a:off x="6124630"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2"/>
            <a:stretch>
              <a:fillRect l="0" t="0" r="0" b="0"/>
            </a:stretch>
          </a:blipFill>
        </p:spPr>
      </p:sp>
      <p:sp>
        <p:nvSpPr>
          <p:cNvPr name="Freeform 12" id="12"/>
          <p:cNvSpPr/>
          <p:nvPr/>
        </p:nvSpPr>
        <p:spPr>
          <a:xfrm flipH="false" flipV="false" rot="0">
            <a:off x="410555" y="1829490"/>
            <a:ext cx="5502582" cy="4206752"/>
          </a:xfrm>
          <a:custGeom>
            <a:avLst/>
            <a:gdLst/>
            <a:ahLst/>
            <a:cxnLst/>
            <a:rect r="r" b="b" t="t" l="l"/>
            <a:pathLst>
              <a:path h="4206752" w="5502582">
                <a:moveTo>
                  <a:pt x="0" y="0"/>
                </a:moveTo>
                <a:lnTo>
                  <a:pt x="5502582" y="0"/>
                </a:lnTo>
                <a:lnTo>
                  <a:pt x="5502582" y="4206752"/>
                </a:lnTo>
                <a:lnTo>
                  <a:pt x="0" y="4206752"/>
                </a:lnTo>
                <a:lnTo>
                  <a:pt x="0" y="0"/>
                </a:lnTo>
                <a:close/>
              </a:path>
            </a:pathLst>
          </a:custGeom>
          <a:blipFill>
            <a:blip r:embed="rId13"/>
            <a:stretch>
              <a:fillRect l="0" t="0" r="0" b="0"/>
            </a:stretch>
          </a:blipFill>
        </p:spPr>
      </p:sp>
      <p:sp>
        <p:nvSpPr>
          <p:cNvPr name="Freeform 13" id="13"/>
          <p:cNvSpPr/>
          <p:nvPr/>
        </p:nvSpPr>
        <p:spPr>
          <a:xfrm flipH="false" flipV="false" rot="0">
            <a:off x="6124630" y="1829490"/>
            <a:ext cx="6038349" cy="4208909"/>
          </a:xfrm>
          <a:custGeom>
            <a:avLst/>
            <a:gdLst/>
            <a:ahLst/>
            <a:cxnLst/>
            <a:rect r="r" b="b" t="t" l="l"/>
            <a:pathLst>
              <a:path h="4208909" w="6038349">
                <a:moveTo>
                  <a:pt x="0" y="0"/>
                </a:moveTo>
                <a:lnTo>
                  <a:pt x="6038349" y="0"/>
                </a:lnTo>
                <a:lnTo>
                  <a:pt x="6038349" y="4208909"/>
                </a:lnTo>
                <a:lnTo>
                  <a:pt x="0" y="4208909"/>
                </a:lnTo>
                <a:lnTo>
                  <a:pt x="0" y="0"/>
                </a:lnTo>
                <a:close/>
              </a:path>
            </a:pathLst>
          </a:custGeom>
          <a:blipFill>
            <a:blip r:embed="rId14"/>
            <a:stretch>
              <a:fillRect l="0" t="0" r="0" b="0"/>
            </a:stretch>
          </a:blipFill>
        </p:spPr>
      </p:sp>
      <p:sp>
        <p:nvSpPr>
          <p:cNvPr name="TextBox 14" id="14"/>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Education</a:t>
            </a:r>
          </a:p>
        </p:txBody>
      </p:sp>
      <p:sp>
        <p:nvSpPr>
          <p:cNvPr name="TextBox 15" id="15"/>
          <p:cNvSpPr txBox="true"/>
          <p:nvPr/>
        </p:nvSpPr>
        <p:spPr>
          <a:xfrm rot="0">
            <a:off x="691378" y="6617120"/>
            <a:ext cx="4952795" cy="1781810"/>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Il y a peu de valeurs aberrantes</a:t>
            </a:r>
          </a:p>
          <a:p>
            <a:pPr marL="431797" indent="-215899" lvl="1">
              <a:lnSpc>
                <a:spcPts val="2799"/>
              </a:lnSpc>
              <a:buFont typeface="Arial"/>
              <a:buChar char="•"/>
            </a:pPr>
            <a:r>
              <a:rPr lang="en-US" sz="1999" spc="-33">
                <a:solidFill>
                  <a:srgbClr val="031F3B"/>
                </a:solidFill>
                <a:latin typeface="Public Sans"/>
              </a:rPr>
              <a:t>L’écart interquartiles est faible</a:t>
            </a:r>
          </a:p>
          <a:p>
            <a:pPr marL="431797" indent="-215899" lvl="1">
              <a:lnSpc>
                <a:spcPts val="2799"/>
              </a:lnSpc>
              <a:buFont typeface="Arial"/>
              <a:buChar char="•"/>
            </a:pPr>
            <a:r>
              <a:rPr lang="en-US" sz="1999" spc="-33">
                <a:solidFill>
                  <a:srgbClr val="031F3B"/>
                </a:solidFill>
                <a:latin typeface="Public Sans"/>
              </a:rPr>
              <a:t>Il y a peu d’évolution entre 2010 et 2015</a:t>
            </a:r>
          </a:p>
          <a:p>
            <a:pPr algn="l">
              <a:lnSpc>
                <a:spcPts val="2799"/>
              </a:lnSpc>
              <a:spcBef>
                <a:spcPct val="0"/>
              </a:spcBef>
            </a:pPr>
          </a:p>
          <a:p>
            <a:pPr algn="l">
              <a:lnSpc>
                <a:spcPts val="2799"/>
              </a:lnSpc>
              <a:spcBef>
                <a:spcPct val="0"/>
              </a:spcBef>
            </a:pPr>
          </a:p>
        </p:txBody>
      </p:sp>
      <p:sp>
        <p:nvSpPr>
          <p:cNvPr name="TextBox 16" id="16"/>
          <p:cNvSpPr txBox="true"/>
          <p:nvPr/>
        </p:nvSpPr>
        <p:spPr>
          <a:xfrm rot="0">
            <a:off x="6511152" y="6638710"/>
            <a:ext cx="5265695" cy="142176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L’Amérique du Nord se démarque</a:t>
            </a:r>
          </a:p>
          <a:p>
            <a:pPr algn="l" marL="431797" indent="-215899" lvl="1">
              <a:lnSpc>
                <a:spcPts val="2799"/>
              </a:lnSpc>
              <a:spcBef>
                <a:spcPct val="0"/>
              </a:spcBef>
              <a:buFont typeface="Arial"/>
              <a:buChar char="•"/>
            </a:pPr>
            <a:r>
              <a:rPr lang="en-US" sz="1999" spc="-33">
                <a:solidFill>
                  <a:srgbClr val="031F3B"/>
                </a:solidFill>
                <a:latin typeface="Public Sans"/>
              </a:rPr>
              <a:t>Amélioration dans toutes les régions du monde</a:t>
            </a:r>
          </a:p>
          <a:p>
            <a:pPr algn="l">
              <a:lnSpc>
                <a:spcPts val="27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723304" y="3109403"/>
            <a:ext cx="5911185" cy="6890210"/>
            <a:chOff x="0" y="0"/>
            <a:chExt cx="1533236" cy="1787174"/>
          </a:xfrm>
        </p:grpSpPr>
        <p:sp>
          <p:nvSpPr>
            <p:cNvPr name="Freeform 3" id="3"/>
            <p:cNvSpPr/>
            <p:nvPr/>
          </p:nvSpPr>
          <p:spPr>
            <a:xfrm flipH="false" flipV="false" rot="0">
              <a:off x="0" y="0"/>
              <a:ext cx="1533236" cy="1787174"/>
            </a:xfrm>
            <a:custGeom>
              <a:avLst/>
              <a:gdLst/>
              <a:ahLst/>
              <a:cxnLst/>
              <a:rect r="r" b="b" t="t" l="l"/>
              <a:pathLst>
                <a:path h="1787174" w="1533236">
                  <a:moveTo>
                    <a:pt x="23575" y="0"/>
                  </a:moveTo>
                  <a:lnTo>
                    <a:pt x="1509661" y="0"/>
                  </a:lnTo>
                  <a:cubicBezTo>
                    <a:pt x="1515913" y="0"/>
                    <a:pt x="1521910" y="2484"/>
                    <a:pt x="1526331" y="6905"/>
                  </a:cubicBezTo>
                  <a:cubicBezTo>
                    <a:pt x="1530752" y="11326"/>
                    <a:pt x="1533236" y="17322"/>
                    <a:pt x="1533236" y="23575"/>
                  </a:cubicBezTo>
                  <a:lnTo>
                    <a:pt x="1533236" y="1763599"/>
                  </a:lnTo>
                  <a:cubicBezTo>
                    <a:pt x="1533236" y="1776619"/>
                    <a:pt x="1522681" y="1787174"/>
                    <a:pt x="1509661" y="1787174"/>
                  </a:cubicBezTo>
                  <a:lnTo>
                    <a:pt x="23575" y="1787174"/>
                  </a:lnTo>
                  <a:cubicBezTo>
                    <a:pt x="10555" y="1787174"/>
                    <a:pt x="0" y="1776619"/>
                    <a:pt x="0" y="1763599"/>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1533236" cy="1701449"/>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500985" y="3206387"/>
            <a:ext cx="4199722" cy="983521"/>
            <a:chOff x="0" y="0"/>
            <a:chExt cx="1143394" cy="267768"/>
          </a:xfrm>
        </p:grpSpPr>
        <p:sp>
          <p:nvSpPr>
            <p:cNvPr name="Freeform 6" id="6"/>
            <p:cNvSpPr/>
            <p:nvPr/>
          </p:nvSpPr>
          <p:spPr>
            <a:xfrm flipH="false" flipV="false" rot="0">
              <a:off x="0" y="0"/>
              <a:ext cx="1143394" cy="267768"/>
            </a:xfrm>
            <a:custGeom>
              <a:avLst/>
              <a:gdLst/>
              <a:ahLst/>
              <a:cxnLst/>
              <a:rect r="r" b="b" t="t" l="l"/>
              <a:pathLst>
                <a:path h="267768" w="1143394">
                  <a:moveTo>
                    <a:pt x="33182" y="0"/>
                  </a:moveTo>
                  <a:lnTo>
                    <a:pt x="1110212" y="0"/>
                  </a:lnTo>
                  <a:cubicBezTo>
                    <a:pt x="1128538" y="0"/>
                    <a:pt x="1143394" y="14856"/>
                    <a:pt x="1143394" y="33182"/>
                  </a:cubicBezTo>
                  <a:lnTo>
                    <a:pt x="1143394" y="234586"/>
                  </a:lnTo>
                  <a:cubicBezTo>
                    <a:pt x="1143394" y="252912"/>
                    <a:pt x="1128538" y="267768"/>
                    <a:pt x="1110212" y="267768"/>
                  </a:cubicBezTo>
                  <a:lnTo>
                    <a:pt x="33182" y="267768"/>
                  </a:lnTo>
                  <a:cubicBezTo>
                    <a:pt x="24381" y="267768"/>
                    <a:pt x="15942" y="264272"/>
                    <a:pt x="9719" y="258050"/>
                  </a:cubicBezTo>
                  <a:cubicBezTo>
                    <a:pt x="3496" y="251827"/>
                    <a:pt x="0" y="243387"/>
                    <a:pt x="0" y="234586"/>
                  </a:cubicBezTo>
                  <a:lnTo>
                    <a:pt x="0" y="33182"/>
                  </a:lnTo>
                  <a:cubicBezTo>
                    <a:pt x="0" y="14856"/>
                    <a:pt x="14856" y="0"/>
                    <a:pt x="33182" y="0"/>
                  </a:cubicBezTo>
                  <a:close/>
                </a:path>
              </a:pathLst>
            </a:custGeom>
            <a:solidFill>
              <a:srgbClr val="031F3B"/>
            </a:solidFill>
          </p:spPr>
        </p:sp>
        <p:sp>
          <p:nvSpPr>
            <p:cNvPr name="TextBox 7" id="7"/>
            <p:cNvSpPr txBox="true"/>
            <p:nvPr/>
          </p:nvSpPr>
          <p:spPr>
            <a:xfrm>
              <a:off x="0" y="85725"/>
              <a:ext cx="1143394" cy="182043"/>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252907" y="4780459"/>
            <a:ext cx="4851980" cy="3888740"/>
          </a:xfrm>
          <a:prstGeom prst="rect">
            <a:avLst/>
          </a:prstGeom>
        </p:spPr>
        <p:txBody>
          <a:bodyPr anchor="t" rtlCol="false" tIns="0" lIns="0" bIns="0" rIns="0">
            <a:spAutoFit/>
          </a:bodyPr>
          <a:lstStyle/>
          <a:p>
            <a:pPr algn="just">
              <a:lnSpc>
                <a:spcPts val="2799"/>
              </a:lnSpc>
            </a:pPr>
            <a:r>
              <a:rPr lang="en-US" sz="1999" spc="-33">
                <a:solidFill>
                  <a:srgbClr val="031F3B"/>
                </a:solidFill>
                <a:latin typeface="Public Sans"/>
              </a:rPr>
              <a:t>Formule du score :</a:t>
            </a:r>
          </a:p>
          <a:p>
            <a:pPr algn="just">
              <a:lnSpc>
                <a:spcPts val="2799"/>
              </a:lnSpc>
            </a:pPr>
          </a:p>
          <a:p>
            <a:pPr marL="431797" indent="-215899" lvl="1">
              <a:lnSpc>
                <a:spcPts val="2799"/>
              </a:lnSpc>
              <a:buFont typeface="Arial"/>
              <a:buChar char="•"/>
            </a:pPr>
            <a:r>
              <a:rPr lang="en-US" sz="1999" spc="-33">
                <a:solidFill>
                  <a:srgbClr val="031F3B"/>
                </a:solidFill>
                <a:latin typeface="Public Sans"/>
              </a:rPr>
              <a:t>Score =     Valeur_X  </a:t>
            </a:r>
          </a:p>
          <a:p>
            <a:pPr>
              <a:lnSpc>
                <a:spcPts val="2799"/>
              </a:lnSpc>
            </a:pPr>
            <a:r>
              <a:rPr lang="en-US" sz="1999" spc="-33">
                <a:solidFill>
                  <a:srgbClr val="031F3B"/>
                </a:solidFill>
                <a:latin typeface="Public Sans"/>
              </a:rPr>
              <a:t>                          </a:t>
            </a:r>
            <a:r>
              <a:rPr lang="en-US" sz="1999" spc="-33">
                <a:solidFill>
                  <a:srgbClr val="031F3B"/>
                </a:solidFill>
                <a:latin typeface="Public Sans"/>
              </a:rPr>
              <a:t>Valeur_Max</a:t>
            </a:r>
          </a:p>
          <a:p>
            <a:pPr>
              <a:lnSpc>
                <a:spcPts val="2799"/>
              </a:lnSpc>
            </a:pPr>
          </a:p>
          <a:p>
            <a:pPr>
              <a:lnSpc>
                <a:spcPts val="2799"/>
              </a:lnSpc>
            </a:pPr>
          </a:p>
          <a:p>
            <a:pPr algn="just">
              <a:lnSpc>
                <a:spcPts val="2799"/>
              </a:lnSpc>
            </a:pPr>
            <a:r>
              <a:rPr lang="en-US" sz="1999" spc="-33">
                <a:solidFill>
                  <a:srgbClr val="031F3B"/>
                </a:solidFill>
                <a:latin typeface="Public Sans"/>
              </a:rPr>
              <a:t>Formule du score d’évolution :</a:t>
            </a:r>
          </a:p>
          <a:p>
            <a:pPr algn="just">
              <a:lnSpc>
                <a:spcPts val="2799"/>
              </a:lnSpc>
            </a:pPr>
          </a:p>
          <a:p>
            <a:pPr marL="431797" indent="-215899" lvl="1">
              <a:lnSpc>
                <a:spcPts val="2799"/>
              </a:lnSpc>
              <a:buFont typeface="Arial"/>
              <a:buChar char="•"/>
            </a:pPr>
            <a:r>
              <a:rPr lang="en-US" sz="1999" spc="-33">
                <a:solidFill>
                  <a:srgbClr val="031F3B"/>
                </a:solidFill>
                <a:latin typeface="Public Sans"/>
              </a:rPr>
              <a:t>Score =      Valeur_X - Valeur_Min  </a:t>
            </a:r>
          </a:p>
          <a:p>
            <a:pPr>
              <a:lnSpc>
                <a:spcPts val="2799"/>
              </a:lnSpc>
            </a:pPr>
            <a:r>
              <a:rPr lang="en-US" sz="1999" spc="-33">
                <a:solidFill>
                  <a:srgbClr val="031F3B"/>
                </a:solidFill>
                <a:latin typeface="Public Sans"/>
              </a:rPr>
              <a:t>                           </a:t>
            </a:r>
            <a:r>
              <a:rPr lang="en-US" sz="1999" spc="-33">
                <a:solidFill>
                  <a:srgbClr val="031F3B"/>
                </a:solidFill>
                <a:latin typeface="Public Sans"/>
              </a:rPr>
              <a:t>Valeur_Max -  Valeur_Min</a:t>
            </a:r>
          </a:p>
          <a:p>
            <a:pPr>
              <a:lnSpc>
                <a:spcPts val="2799"/>
              </a:lnSpc>
              <a:spcBef>
                <a:spcPct val="0"/>
              </a:spcBef>
            </a:pPr>
          </a:p>
        </p:txBody>
      </p:sp>
      <p:grpSp>
        <p:nvGrpSpPr>
          <p:cNvPr name="Group 9" id="9"/>
          <p:cNvGrpSpPr/>
          <p:nvPr/>
        </p:nvGrpSpPr>
        <p:grpSpPr>
          <a:xfrm rot="0">
            <a:off x="6944451" y="3118141"/>
            <a:ext cx="10314849" cy="6890210"/>
            <a:chOff x="0" y="0"/>
            <a:chExt cx="2675453" cy="1787174"/>
          </a:xfrm>
        </p:grpSpPr>
        <p:sp>
          <p:nvSpPr>
            <p:cNvPr name="Freeform 10" id="10"/>
            <p:cNvSpPr/>
            <p:nvPr/>
          </p:nvSpPr>
          <p:spPr>
            <a:xfrm flipH="false" flipV="false" rot="0">
              <a:off x="0" y="0"/>
              <a:ext cx="2675453" cy="1787174"/>
            </a:xfrm>
            <a:custGeom>
              <a:avLst/>
              <a:gdLst/>
              <a:ahLst/>
              <a:cxnLst/>
              <a:rect r="r" b="b" t="t" l="l"/>
              <a:pathLst>
                <a:path h="1787174" w="2675453">
                  <a:moveTo>
                    <a:pt x="13510" y="0"/>
                  </a:moveTo>
                  <a:lnTo>
                    <a:pt x="2661943" y="0"/>
                  </a:lnTo>
                  <a:cubicBezTo>
                    <a:pt x="2669404" y="0"/>
                    <a:pt x="2675453" y="6049"/>
                    <a:pt x="2675453" y="13510"/>
                  </a:cubicBezTo>
                  <a:lnTo>
                    <a:pt x="2675453" y="1773664"/>
                  </a:lnTo>
                  <a:cubicBezTo>
                    <a:pt x="2675453" y="1781125"/>
                    <a:pt x="2669404" y="1787174"/>
                    <a:pt x="2661943" y="1787174"/>
                  </a:cubicBezTo>
                  <a:lnTo>
                    <a:pt x="13510" y="1787174"/>
                  </a:lnTo>
                  <a:cubicBezTo>
                    <a:pt x="9927" y="1787174"/>
                    <a:pt x="6491" y="1785750"/>
                    <a:pt x="3957" y="1783217"/>
                  </a:cubicBezTo>
                  <a:cubicBezTo>
                    <a:pt x="1423" y="1780683"/>
                    <a:pt x="0" y="1777247"/>
                    <a:pt x="0" y="1773664"/>
                  </a:cubicBezTo>
                  <a:lnTo>
                    <a:pt x="0" y="13510"/>
                  </a:lnTo>
                  <a:cubicBezTo>
                    <a:pt x="0" y="9927"/>
                    <a:pt x="1423" y="6491"/>
                    <a:pt x="3957" y="3957"/>
                  </a:cubicBezTo>
                  <a:cubicBezTo>
                    <a:pt x="6491" y="1423"/>
                    <a:pt x="9927" y="0"/>
                    <a:pt x="13510" y="0"/>
                  </a:cubicBezTo>
                  <a:close/>
                </a:path>
              </a:pathLst>
            </a:custGeom>
            <a:solidFill>
              <a:srgbClr val="000000">
                <a:alpha val="0"/>
              </a:srgbClr>
            </a:solidFill>
            <a:ln w="19050" cap="sq">
              <a:solidFill>
                <a:srgbClr val="031F3B"/>
              </a:solidFill>
              <a:prstDash val="solid"/>
              <a:miter/>
            </a:ln>
          </p:spPr>
        </p:sp>
        <p:sp>
          <p:nvSpPr>
            <p:cNvPr name="TextBox 11" id="11"/>
            <p:cNvSpPr txBox="true"/>
            <p:nvPr/>
          </p:nvSpPr>
          <p:spPr>
            <a:xfrm>
              <a:off x="0" y="85725"/>
              <a:ext cx="2675453" cy="1701449"/>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241647" y="3206387"/>
            <a:ext cx="4775888" cy="983521"/>
            <a:chOff x="0" y="0"/>
            <a:chExt cx="1300258" cy="267768"/>
          </a:xfrm>
        </p:grpSpPr>
        <p:sp>
          <p:nvSpPr>
            <p:cNvPr name="Freeform 13" id="13"/>
            <p:cNvSpPr/>
            <p:nvPr/>
          </p:nvSpPr>
          <p:spPr>
            <a:xfrm flipH="false" flipV="false" rot="0">
              <a:off x="0" y="0"/>
              <a:ext cx="1300258" cy="267768"/>
            </a:xfrm>
            <a:custGeom>
              <a:avLst/>
              <a:gdLst/>
              <a:ahLst/>
              <a:cxnLst/>
              <a:rect r="r" b="b" t="t" l="l"/>
              <a:pathLst>
                <a:path h="267768" w="1300258">
                  <a:moveTo>
                    <a:pt x="29179" y="0"/>
                  </a:moveTo>
                  <a:lnTo>
                    <a:pt x="1271079" y="0"/>
                  </a:lnTo>
                  <a:cubicBezTo>
                    <a:pt x="1287194" y="0"/>
                    <a:pt x="1300258" y="13064"/>
                    <a:pt x="1300258" y="29179"/>
                  </a:cubicBezTo>
                  <a:lnTo>
                    <a:pt x="1300258" y="238590"/>
                  </a:lnTo>
                  <a:cubicBezTo>
                    <a:pt x="1300258" y="246328"/>
                    <a:pt x="1297184" y="253750"/>
                    <a:pt x="1291712" y="259222"/>
                  </a:cubicBezTo>
                  <a:cubicBezTo>
                    <a:pt x="1286240" y="264694"/>
                    <a:pt x="1278818" y="267768"/>
                    <a:pt x="1271079" y="267768"/>
                  </a:cubicBezTo>
                  <a:lnTo>
                    <a:pt x="29179" y="267768"/>
                  </a:lnTo>
                  <a:cubicBezTo>
                    <a:pt x="21440" y="267768"/>
                    <a:pt x="14018" y="264694"/>
                    <a:pt x="8546" y="259222"/>
                  </a:cubicBezTo>
                  <a:cubicBezTo>
                    <a:pt x="3074" y="253750"/>
                    <a:pt x="0" y="246328"/>
                    <a:pt x="0" y="238590"/>
                  </a:cubicBezTo>
                  <a:lnTo>
                    <a:pt x="0" y="29179"/>
                  </a:lnTo>
                  <a:cubicBezTo>
                    <a:pt x="0" y="21440"/>
                    <a:pt x="3074" y="14018"/>
                    <a:pt x="8546" y="8546"/>
                  </a:cubicBezTo>
                  <a:cubicBezTo>
                    <a:pt x="14018" y="3074"/>
                    <a:pt x="21440" y="0"/>
                    <a:pt x="29179" y="0"/>
                  </a:cubicBezTo>
                  <a:close/>
                </a:path>
              </a:pathLst>
            </a:custGeom>
            <a:solidFill>
              <a:srgbClr val="031F3B"/>
            </a:solidFill>
          </p:spPr>
        </p:sp>
        <p:sp>
          <p:nvSpPr>
            <p:cNvPr name="TextBox 14" id="14"/>
            <p:cNvSpPr txBox="true"/>
            <p:nvPr/>
          </p:nvSpPr>
          <p:spPr>
            <a:xfrm>
              <a:off x="0" y="85725"/>
              <a:ext cx="1300258" cy="182043"/>
            </a:xfrm>
            <a:prstGeom prst="rect">
              <a:avLst/>
            </a:prstGeom>
          </p:spPr>
          <p:txBody>
            <a:bodyPr anchor="ctr" rtlCol="false" tIns="50800" lIns="50800" bIns="50800" rIns="50800"/>
            <a:lstStyle/>
            <a:p>
              <a:pPr algn="ctr">
                <a:lnSpc>
                  <a:spcPts val="1925"/>
                </a:lnSpc>
              </a:pPr>
            </a:p>
          </p:txBody>
        </p:sp>
      </p:grpSp>
      <p:sp>
        <p:nvSpPr>
          <p:cNvPr name="AutoShape 15" id="15"/>
          <p:cNvSpPr/>
          <p:nvPr/>
        </p:nvSpPr>
        <p:spPr>
          <a:xfrm>
            <a:off x="2800632" y="8003612"/>
            <a:ext cx="2745115" cy="0"/>
          </a:xfrm>
          <a:prstGeom prst="line">
            <a:avLst/>
          </a:prstGeom>
          <a:ln cap="flat" w="9525">
            <a:solidFill>
              <a:srgbClr val="000000"/>
            </a:solidFill>
            <a:prstDash val="solid"/>
            <a:headEnd type="none" len="sm" w="sm"/>
            <a:tailEnd type="none" len="sm" w="sm"/>
          </a:ln>
        </p:spPr>
      </p:sp>
      <p:grpSp>
        <p:nvGrpSpPr>
          <p:cNvPr name="Group 16" id="16"/>
          <p:cNvGrpSpPr/>
          <p:nvPr/>
        </p:nvGrpSpPr>
        <p:grpSpPr>
          <a:xfrm rot="0">
            <a:off x="1391146" y="5362879"/>
            <a:ext cx="2818972" cy="1048978"/>
            <a:chOff x="0" y="0"/>
            <a:chExt cx="742445" cy="276274"/>
          </a:xfrm>
        </p:grpSpPr>
        <p:sp>
          <p:nvSpPr>
            <p:cNvPr name="Freeform 17" id="17"/>
            <p:cNvSpPr/>
            <p:nvPr/>
          </p:nvSpPr>
          <p:spPr>
            <a:xfrm flipH="false" flipV="false" rot="0">
              <a:off x="0" y="0"/>
              <a:ext cx="742445" cy="276274"/>
            </a:xfrm>
            <a:custGeom>
              <a:avLst/>
              <a:gdLst/>
              <a:ahLst/>
              <a:cxnLst/>
              <a:rect r="r" b="b" t="t" l="l"/>
              <a:pathLst>
                <a:path h="276274" w="742445">
                  <a:moveTo>
                    <a:pt x="0" y="0"/>
                  </a:moveTo>
                  <a:lnTo>
                    <a:pt x="742445" y="0"/>
                  </a:lnTo>
                  <a:lnTo>
                    <a:pt x="742445" y="276274"/>
                  </a:lnTo>
                  <a:lnTo>
                    <a:pt x="0" y="276274"/>
                  </a:lnTo>
                  <a:close/>
                </a:path>
              </a:pathLst>
            </a:custGeom>
            <a:solidFill>
              <a:srgbClr val="000000">
                <a:alpha val="0"/>
              </a:srgbClr>
            </a:solidFill>
            <a:ln w="28575" cap="sq">
              <a:solidFill>
                <a:srgbClr val="DFAE3E"/>
              </a:solidFill>
              <a:prstDash val="dash"/>
              <a:miter/>
            </a:ln>
          </p:spPr>
        </p:sp>
        <p:sp>
          <p:nvSpPr>
            <p:cNvPr name="TextBox 18" id="18"/>
            <p:cNvSpPr txBox="true"/>
            <p:nvPr/>
          </p:nvSpPr>
          <p:spPr>
            <a:xfrm>
              <a:off x="0" y="85725"/>
              <a:ext cx="742445" cy="190549"/>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0">
            <a:off x="1391146" y="7479124"/>
            <a:ext cx="4427631" cy="1048978"/>
            <a:chOff x="0" y="0"/>
            <a:chExt cx="1166125" cy="276274"/>
          </a:xfrm>
        </p:grpSpPr>
        <p:sp>
          <p:nvSpPr>
            <p:cNvPr name="Freeform 20" id="20"/>
            <p:cNvSpPr/>
            <p:nvPr/>
          </p:nvSpPr>
          <p:spPr>
            <a:xfrm flipH="false" flipV="false" rot="0">
              <a:off x="0" y="0"/>
              <a:ext cx="1166125" cy="276274"/>
            </a:xfrm>
            <a:custGeom>
              <a:avLst/>
              <a:gdLst/>
              <a:ahLst/>
              <a:cxnLst/>
              <a:rect r="r" b="b" t="t" l="l"/>
              <a:pathLst>
                <a:path h="276274" w="1166125">
                  <a:moveTo>
                    <a:pt x="0" y="0"/>
                  </a:moveTo>
                  <a:lnTo>
                    <a:pt x="1166125" y="0"/>
                  </a:lnTo>
                  <a:lnTo>
                    <a:pt x="1166125" y="276274"/>
                  </a:lnTo>
                  <a:lnTo>
                    <a:pt x="0" y="276274"/>
                  </a:lnTo>
                  <a:close/>
                </a:path>
              </a:pathLst>
            </a:custGeom>
            <a:solidFill>
              <a:srgbClr val="000000">
                <a:alpha val="0"/>
              </a:srgbClr>
            </a:solidFill>
            <a:ln w="28575" cap="sq">
              <a:solidFill>
                <a:srgbClr val="DFAE3E"/>
              </a:solidFill>
              <a:prstDash val="dash"/>
              <a:miter/>
            </a:ln>
          </p:spPr>
        </p:sp>
        <p:sp>
          <p:nvSpPr>
            <p:cNvPr name="TextBox 21" id="21"/>
            <p:cNvSpPr txBox="true"/>
            <p:nvPr/>
          </p:nvSpPr>
          <p:spPr>
            <a:xfrm>
              <a:off x="0" y="85725"/>
              <a:ext cx="1166125" cy="190549"/>
            </a:xfrm>
            <a:prstGeom prst="rect">
              <a:avLst/>
            </a:prstGeom>
          </p:spPr>
          <p:txBody>
            <a:bodyPr anchor="ctr" rtlCol="false" tIns="50800" lIns="50800" bIns="50800" rIns="50800"/>
            <a:lstStyle/>
            <a:p>
              <a:pPr algn="ctr">
                <a:lnSpc>
                  <a:spcPts val="1925"/>
                </a:lnSpc>
              </a:pPr>
            </a:p>
          </p:txBody>
        </p:sp>
      </p:grpSp>
      <p:sp>
        <p:nvSpPr>
          <p:cNvPr name="Freeform 22" id="22"/>
          <p:cNvSpPr/>
          <p:nvPr/>
        </p:nvSpPr>
        <p:spPr>
          <a:xfrm flipH="false" flipV="false" rot="0">
            <a:off x="1764544" y="3330305"/>
            <a:ext cx="504867" cy="697570"/>
          </a:xfrm>
          <a:custGeom>
            <a:avLst/>
            <a:gdLst/>
            <a:ahLst/>
            <a:cxnLst/>
            <a:rect r="r" b="b" t="t" l="l"/>
            <a:pathLst>
              <a:path h="697570" w="504867">
                <a:moveTo>
                  <a:pt x="0" y="0"/>
                </a:moveTo>
                <a:lnTo>
                  <a:pt x="504867" y="0"/>
                </a:lnTo>
                <a:lnTo>
                  <a:pt x="504867" y="697570"/>
                </a:lnTo>
                <a:lnTo>
                  <a:pt x="0" y="697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5876" y="5887368"/>
            <a:ext cx="9536821" cy="3441034"/>
          </a:xfrm>
          <a:custGeom>
            <a:avLst/>
            <a:gdLst/>
            <a:ahLst/>
            <a:cxnLst/>
            <a:rect r="r" b="b" t="t" l="l"/>
            <a:pathLst>
              <a:path h="3441034" w="9536821">
                <a:moveTo>
                  <a:pt x="0" y="0"/>
                </a:moveTo>
                <a:lnTo>
                  <a:pt x="9536821" y="0"/>
                </a:lnTo>
                <a:lnTo>
                  <a:pt x="9536821" y="3441034"/>
                </a:lnTo>
                <a:lnTo>
                  <a:pt x="0" y="3441034"/>
                </a:lnTo>
                <a:lnTo>
                  <a:pt x="0" y="0"/>
                </a:lnTo>
                <a:close/>
              </a:path>
            </a:pathLst>
          </a:custGeom>
          <a:blipFill>
            <a:blip r:embed="rId4"/>
            <a:stretch>
              <a:fillRect l="0" t="0" r="0" b="0"/>
            </a:stretch>
          </a:blipFill>
        </p:spPr>
      </p:sp>
      <p:sp>
        <p:nvSpPr>
          <p:cNvPr name="Freeform 24" id="24"/>
          <p:cNvSpPr/>
          <p:nvPr/>
        </p:nvSpPr>
        <p:spPr>
          <a:xfrm flipH="false" flipV="false" rot="0">
            <a:off x="9516392" y="3317611"/>
            <a:ext cx="755197" cy="755197"/>
          </a:xfrm>
          <a:custGeom>
            <a:avLst/>
            <a:gdLst/>
            <a:ahLst/>
            <a:cxnLst/>
            <a:rect r="r" b="b" t="t" l="l"/>
            <a:pathLst>
              <a:path h="755197" w="755197">
                <a:moveTo>
                  <a:pt x="0" y="0"/>
                </a:moveTo>
                <a:lnTo>
                  <a:pt x="755197" y="0"/>
                </a:lnTo>
                <a:lnTo>
                  <a:pt x="755197" y="755197"/>
                </a:lnTo>
                <a:lnTo>
                  <a:pt x="0" y="755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Création d’un score</a:t>
            </a:r>
          </a:p>
        </p:txBody>
      </p:sp>
      <p:sp>
        <p:nvSpPr>
          <p:cNvPr name="TextBox 26" id="26"/>
          <p:cNvSpPr txBox="true"/>
          <p:nvPr/>
        </p:nvSpPr>
        <p:spPr>
          <a:xfrm rot="0">
            <a:off x="903249" y="1702091"/>
            <a:ext cx="16481501" cy="1054100"/>
          </a:xfrm>
          <a:prstGeom prst="rect">
            <a:avLst/>
          </a:prstGeom>
        </p:spPr>
        <p:txBody>
          <a:bodyPr anchor="t" rtlCol="false" tIns="0" lIns="0" bIns="0" rIns="0">
            <a:spAutoFit/>
          </a:bodyPr>
          <a:lstStyle/>
          <a:p>
            <a:pPr algn="ctr">
              <a:lnSpc>
                <a:spcPts val="2799"/>
              </a:lnSpc>
            </a:pPr>
            <a:r>
              <a:rPr lang="en-US" sz="1999" spc="-33">
                <a:solidFill>
                  <a:srgbClr val="031F3B"/>
                </a:solidFill>
                <a:latin typeface="Public Sans"/>
              </a:rPr>
              <a:t>Nous attribuons un score compris entre 0 et 1 à chaque pays, basé sur leur performance aux indicateurs.</a:t>
            </a:r>
          </a:p>
          <a:p>
            <a:pPr algn="ctr">
              <a:lnSpc>
                <a:spcPts val="2799"/>
              </a:lnSpc>
            </a:pPr>
            <a:r>
              <a:rPr lang="en-US" sz="1999" spc="-33">
                <a:solidFill>
                  <a:srgbClr val="031F3B"/>
                </a:solidFill>
                <a:latin typeface="Public Sans"/>
              </a:rPr>
              <a:t>Cette méthode permet une comparaison normalisée pour l'analyse comparative des pays.</a:t>
            </a:r>
          </a:p>
          <a:p>
            <a:pPr algn="ctr">
              <a:lnSpc>
                <a:spcPts val="2799"/>
              </a:lnSpc>
              <a:spcBef>
                <a:spcPct val="0"/>
              </a:spcBef>
            </a:pPr>
          </a:p>
        </p:txBody>
      </p:sp>
      <p:sp>
        <p:nvSpPr>
          <p:cNvPr name="TextBox 27" id="27"/>
          <p:cNvSpPr txBox="true"/>
          <p:nvPr/>
        </p:nvSpPr>
        <p:spPr>
          <a:xfrm rot="0">
            <a:off x="2016978" y="3470496"/>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Calcul du score</a:t>
            </a:r>
          </a:p>
        </p:txBody>
      </p:sp>
      <p:sp>
        <p:nvSpPr>
          <p:cNvPr name="TextBox 28" id="28"/>
          <p:cNvSpPr txBox="true"/>
          <p:nvPr/>
        </p:nvSpPr>
        <p:spPr>
          <a:xfrm rot="0">
            <a:off x="10112422" y="3496371"/>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Dataframe final</a:t>
            </a:r>
          </a:p>
        </p:txBody>
      </p:sp>
      <p:sp>
        <p:nvSpPr>
          <p:cNvPr name="TextBox 29" id="29"/>
          <p:cNvSpPr txBox="true"/>
          <p:nvPr/>
        </p:nvSpPr>
        <p:spPr>
          <a:xfrm rot="0">
            <a:off x="7481054" y="4548101"/>
            <a:ext cx="9536821" cy="942975"/>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Score de chaque indicateur</a:t>
            </a:r>
          </a:p>
          <a:p>
            <a:pPr marL="388618" indent="-194309" lvl="1">
              <a:lnSpc>
                <a:spcPts val="2519"/>
              </a:lnSpc>
              <a:buFont typeface="Arial"/>
              <a:buChar char="•"/>
            </a:pPr>
            <a:r>
              <a:rPr lang="en-US" sz="1799" spc="-30">
                <a:solidFill>
                  <a:srgbClr val="031F3B"/>
                </a:solidFill>
                <a:latin typeface="Public Sans"/>
              </a:rPr>
              <a:t>Score d’volution des indicateurs entre 2010 et 2015 </a:t>
            </a:r>
          </a:p>
          <a:p>
            <a:pPr algn="l" marL="388618" indent="-194309" lvl="1">
              <a:lnSpc>
                <a:spcPts val="2519"/>
              </a:lnSpc>
              <a:spcBef>
                <a:spcPct val="0"/>
              </a:spcBef>
              <a:buFont typeface="Arial"/>
              <a:buChar char="•"/>
            </a:pPr>
            <a:r>
              <a:rPr lang="en-US" sz="1799" spc="-30">
                <a:solidFill>
                  <a:srgbClr val="031F3B"/>
                </a:solidFill>
                <a:latin typeface="Public Sans"/>
              </a:rPr>
              <a:t>Permettra de calculer un score final afin de classer les pays</a:t>
            </a:r>
          </a:p>
        </p:txBody>
      </p:sp>
      <p:sp>
        <p:nvSpPr>
          <p:cNvPr name="AutoShape 30" id="30"/>
          <p:cNvSpPr/>
          <p:nvPr/>
        </p:nvSpPr>
        <p:spPr>
          <a:xfrm>
            <a:off x="2688261" y="5882605"/>
            <a:ext cx="1306109"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5316279" y="2564455"/>
            <a:ext cx="11550223" cy="6475489"/>
            <a:chOff x="0" y="0"/>
            <a:chExt cx="3144602" cy="1762982"/>
          </a:xfrm>
        </p:grpSpPr>
        <p:sp>
          <p:nvSpPr>
            <p:cNvPr name="Freeform 3" id="3"/>
            <p:cNvSpPr/>
            <p:nvPr/>
          </p:nvSpPr>
          <p:spPr>
            <a:xfrm flipH="false" flipV="false" rot="0">
              <a:off x="0" y="0"/>
              <a:ext cx="3144602" cy="1762982"/>
            </a:xfrm>
            <a:custGeom>
              <a:avLst/>
              <a:gdLst/>
              <a:ahLst/>
              <a:cxnLst/>
              <a:rect r="r" b="b" t="t" l="l"/>
              <a:pathLst>
                <a:path h="1762982" w="3144602">
                  <a:moveTo>
                    <a:pt x="12065" y="0"/>
                  </a:moveTo>
                  <a:lnTo>
                    <a:pt x="3132537" y="0"/>
                  </a:lnTo>
                  <a:cubicBezTo>
                    <a:pt x="3135737" y="0"/>
                    <a:pt x="3138806" y="1271"/>
                    <a:pt x="3141069" y="3534"/>
                  </a:cubicBezTo>
                  <a:cubicBezTo>
                    <a:pt x="3143331" y="5796"/>
                    <a:pt x="3144602" y="8865"/>
                    <a:pt x="3144602" y="12065"/>
                  </a:cubicBezTo>
                  <a:lnTo>
                    <a:pt x="3144602" y="1750917"/>
                  </a:lnTo>
                  <a:cubicBezTo>
                    <a:pt x="3144602" y="1757581"/>
                    <a:pt x="3139201" y="1762982"/>
                    <a:pt x="3132537" y="1762982"/>
                  </a:cubicBezTo>
                  <a:lnTo>
                    <a:pt x="12065" y="1762982"/>
                  </a:lnTo>
                  <a:cubicBezTo>
                    <a:pt x="8865" y="1762982"/>
                    <a:pt x="5796" y="1761711"/>
                    <a:pt x="3534" y="1759449"/>
                  </a:cubicBezTo>
                  <a:cubicBezTo>
                    <a:pt x="1271" y="1757186"/>
                    <a:pt x="0" y="1754117"/>
                    <a:pt x="0" y="1750917"/>
                  </a:cubicBezTo>
                  <a:lnTo>
                    <a:pt x="0" y="12065"/>
                  </a:lnTo>
                  <a:cubicBezTo>
                    <a:pt x="0" y="8865"/>
                    <a:pt x="1271" y="5796"/>
                    <a:pt x="3534" y="3534"/>
                  </a:cubicBezTo>
                  <a:cubicBezTo>
                    <a:pt x="5796" y="1271"/>
                    <a:pt x="8865" y="0"/>
                    <a:pt x="12065" y="0"/>
                  </a:cubicBezTo>
                  <a:close/>
                </a:path>
              </a:pathLst>
            </a:custGeom>
            <a:solidFill>
              <a:srgbClr val="031F3B"/>
            </a:solidFill>
          </p:spPr>
        </p:sp>
        <p:sp>
          <p:nvSpPr>
            <p:cNvPr name="TextBox 4" id="4"/>
            <p:cNvSpPr txBox="true"/>
            <p:nvPr/>
          </p:nvSpPr>
          <p:spPr>
            <a:xfrm>
              <a:off x="0" y="85725"/>
              <a:ext cx="3144602" cy="1677257"/>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9138881" y="5802200"/>
            <a:ext cx="3594965" cy="2597362"/>
          </a:xfrm>
          <a:custGeom>
            <a:avLst/>
            <a:gdLst/>
            <a:ahLst/>
            <a:cxnLst/>
            <a:rect r="r" b="b" t="t" l="l"/>
            <a:pathLst>
              <a:path h="2597362" w="3594965">
                <a:moveTo>
                  <a:pt x="0" y="0"/>
                </a:moveTo>
                <a:lnTo>
                  <a:pt x="3594964" y="0"/>
                </a:lnTo>
                <a:lnTo>
                  <a:pt x="3594964" y="2597362"/>
                </a:lnTo>
                <a:lnTo>
                  <a:pt x="0" y="2597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51773" y="2564455"/>
            <a:ext cx="3909665" cy="6475489"/>
            <a:chOff x="0" y="0"/>
            <a:chExt cx="1014084" cy="1679604"/>
          </a:xfrm>
        </p:grpSpPr>
        <p:sp>
          <p:nvSpPr>
            <p:cNvPr name="Freeform 7" id="7"/>
            <p:cNvSpPr/>
            <p:nvPr/>
          </p:nvSpPr>
          <p:spPr>
            <a:xfrm flipH="false" flipV="false" rot="0">
              <a:off x="0" y="0"/>
              <a:ext cx="1014084" cy="1679604"/>
            </a:xfrm>
            <a:custGeom>
              <a:avLst/>
              <a:gdLst/>
              <a:ahLst/>
              <a:cxnLst/>
              <a:rect r="r" b="b" t="t" l="l"/>
              <a:pathLst>
                <a:path h="1679604" w="1014084">
                  <a:moveTo>
                    <a:pt x="35644" y="0"/>
                  </a:moveTo>
                  <a:lnTo>
                    <a:pt x="978440" y="0"/>
                  </a:lnTo>
                  <a:cubicBezTo>
                    <a:pt x="998126" y="0"/>
                    <a:pt x="1014084" y="15958"/>
                    <a:pt x="1014084" y="35644"/>
                  </a:cubicBezTo>
                  <a:lnTo>
                    <a:pt x="1014084" y="1643961"/>
                  </a:lnTo>
                  <a:cubicBezTo>
                    <a:pt x="1014084" y="1653414"/>
                    <a:pt x="1010329" y="1662480"/>
                    <a:pt x="1003644" y="1669165"/>
                  </a:cubicBezTo>
                  <a:cubicBezTo>
                    <a:pt x="996960" y="1675849"/>
                    <a:pt x="987894" y="1679604"/>
                    <a:pt x="978440" y="1679604"/>
                  </a:cubicBezTo>
                  <a:lnTo>
                    <a:pt x="35644" y="1679604"/>
                  </a:lnTo>
                  <a:cubicBezTo>
                    <a:pt x="15958" y="1679604"/>
                    <a:pt x="0" y="1663646"/>
                    <a:pt x="0" y="1643961"/>
                  </a:cubicBezTo>
                  <a:lnTo>
                    <a:pt x="0" y="35644"/>
                  </a:lnTo>
                  <a:cubicBezTo>
                    <a:pt x="0" y="15958"/>
                    <a:pt x="15958" y="0"/>
                    <a:pt x="35644" y="0"/>
                  </a:cubicBezTo>
                  <a:close/>
                </a:path>
              </a:pathLst>
            </a:custGeom>
            <a:solidFill>
              <a:srgbClr val="000000">
                <a:alpha val="0"/>
              </a:srgbClr>
            </a:solidFill>
            <a:ln w="76200" cap="sq">
              <a:solidFill>
                <a:srgbClr val="DFAE3E"/>
              </a:solidFill>
              <a:prstDash val="solid"/>
              <a:miter/>
            </a:ln>
          </p:spPr>
        </p:sp>
        <p:sp>
          <p:nvSpPr>
            <p:cNvPr name="TextBox 8" id="8"/>
            <p:cNvSpPr txBox="true"/>
            <p:nvPr/>
          </p:nvSpPr>
          <p:spPr>
            <a:xfrm>
              <a:off x="0" y="85725"/>
              <a:ext cx="1014084" cy="1593879"/>
            </a:xfrm>
            <a:prstGeom prst="rect">
              <a:avLst/>
            </a:prstGeom>
          </p:spPr>
          <p:txBody>
            <a:bodyPr anchor="ctr" rtlCol="false" tIns="50800" lIns="50800" bIns="50800" rIns="50800"/>
            <a:lstStyle/>
            <a:p>
              <a:pPr algn="ctr">
                <a:lnSpc>
                  <a:spcPts val="1925"/>
                </a:lnSpc>
              </a:pPr>
            </a:p>
          </p:txBody>
        </p:sp>
      </p:grpSp>
      <p:sp>
        <p:nvSpPr>
          <p:cNvPr name="Freeform 9" id="9"/>
          <p:cNvSpPr/>
          <p:nvPr/>
        </p:nvSpPr>
        <p:spPr>
          <a:xfrm flipH="false" flipV="false" rot="0">
            <a:off x="1562684" y="2881500"/>
            <a:ext cx="3287842" cy="5841399"/>
          </a:xfrm>
          <a:custGeom>
            <a:avLst/>
            <a:gdLst/>
            <a:ahLst/>
            <a:cxnLst/>
            <a:rect r="r" b="b" t="t" l="l"/>
            <a:pathLst>
              <a:path h="5841399" w="3287842">
                <a:moveTo>
                  <a:pt x="0" y="0"/>
                </a:moveTo>
                <a:lnTo>
                  <a:pt x="3287842" y="0"/>
                </a:lnTo>
                <a:lnTo>
                  <a:pt x="3287842" y="5841399"/>
                </a:lnTo>
                <a:lnTo>
                  <a:pt x="0" y="5841399"/>
                </a:lnTo>
                <a:lnTo>
                  <a:pt x="0" y="0"/>
                </a:lnTo>
                <a:close/>
              </a:path>
            </a:pathLst>
          </a:custGeom>
          <a:blipFill>
            <a:blip r:embed="rId4"/>
            <a:stretch>
              <a:fillRect l="0" t="0" r="0" b="0"/>
            </a:stretch>
          </a:blipFill>
        </p:spPr>
      </p:sp>
      <p:sp>
        <p:nvSpPr>
          <p:cNvPr name="TextBox 10" id="10"/>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Classement final</a:t>
            </a:r>
          </a:p>
        </p:txBody>
      </p:sp>
      <p:sp>
        <p:nvSpPr>
          <p:cNvPr name="TextBox 11" id="11"/>
          <p:cNvSpPr txBox="true"/>
          <p:nvPr/>
        </p:nvSpPr>
        <p:spPr>
          <a:xfrm rot="0">
            <a:off x="5881922" y="2824350"/>
            <a:ext cx="10418937" cy="2488565"/>
          </a:xfrm>
          <a:prstGeom prst="rect">
            <a:avLst/>
          </a:prstGeom>
        </p:spPr>
        <p:txBody>
          <a:bodyPr anchor="t" rtlCol="false" tIns="0" lIns="0" bIns="0" rIns="0">
            <a:spAutoFit/>
          </a:bodyPr>
          <a:lstStyle/>
          <a:p>
            <a:pPr algn="just">
              <a:lnSpc>
                <a:spcPts val="2800"/>
              </a:lnSpc>
            </a:pPr>
            <a:r>
              <a:rPr lang="en-US" sz="2000" spc="-26">
                <a:solidFill>
                  <a:srgbClr val="E4E9EF"/>
                </a:solidFill>
                <a:latin typeface="Public Sans"/>
              </a:rPr>
              <a:t>Les Etats-Unis trustent le haut du classement avec une moyenne de score la plus importante. </a:t>
            </a:r>
          </a:p>
          <a:p>
            <a:pPr algn="just">
              <a:lnSpc>
                <a:spcPts val="2800"/>
              </a:lnSpc>
            </a:pPr>
            <a:r>
              <a:rPr lang="en-US" sz="2000" spc="-26">
                <a:solidFill>
                  <a:srgbClr val="E4E9EF"/>
                </a:solidFill>
                <a:latin typeface="Public Sans"/>
              </a:rPr>
              <a:t>C’est un candidat parfait car en plus d'être objectivement bon :</a:t>
            </a:r>
          </a:p>
          <a:p>
            <a:pPr algn="just" marL="431802" indent="-215901" lvl="1">
              <a:lnSpc>
                <a:spcPts val="2800"/>
              </a:lnSpc>
              <a:buFont typeface="Arial"/>
              <a:buChar char="•"/>
            </a:pPr>
            <a:r>
              <a:rPr lang="en-US" sz="2000" spc="-26">
                <a:solidFill>
                  <a:srgbClr val="E4E9EF"/>
                </a:solidFill>
                <a:latin typeface="Public Sans"/>
              </a:rPr>
              <a:t>La culture occidentale identique à la notre facilitera notre intégration et nos démarches. </a:t>
            </a:r>
          </a:p>
          <a:p>
            <a:pPr algn="just" marL="431802" indent="-215901" lvl="1">
              <a:lnSpc>
                <a:spcPts val="2800"/>
              </a:lnSpc>
              <a:buFont typeface="Arial"/>
              <a:buChar char="•"/>
            </a:pPr>
            <a:r>
              <a:rPr lang="en-US" sz="2000" spc="-26">
                <a:solidFill>
                  <a:srgbClr val="E4E9EF"/>
                </a:solidFill>
                <a:latin typeface="Public Sans"/>
              </a:rPr>
              <a:t>L</a:t>
            </a:r>
            <a:r>
              <a:rPr lang="en-US" sz="2000" spc="-26">
                <a:solidFill>
                  <a:srgbClr val="E4E9EF"/>
                </a:solidFill>
                <a:latin typeface="Public Sans"/>
              </a:rPr>
              <a:t>es investissements dans des programmes en anglais serviront pour la suite de notre expansion dans d'autres régions du monde.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761273" y="4437374"/>
            <a:ext cx="8382727" cy="3981795"/>
          </a:xfrm>
          <a:custGeom>
            <a:avLst/>
            <a:gdLst/>
            <a:ahLst/>
            <a:cxnLst/>
            <a:rect r="r" b="b" t="t" l="l"/>
            <a:pathLst>
              <a:path h="3981795" w="8382727">
                <a:moveTo>
                  <a:pt x="0" y="0"/>
                </a:moveTo>
                <a:lnTo>
                  <a:pt x="8382727" y="0"/>
                </a:lnTo>
                <a:lnTo>
                  <a:pt x="8382727" y="3981795"/>
                </a:lnTo>
                <a:lnTo>
                  <a:pt x="0" y="3981795"/>
                </a:lnTo>
                <a:lnTo>
                  <a:pt x="0" y="0"/>
                </a:lnTo>
                <a:close/>
              </a:path>
            </a:pathLst>
          </a:custGeom>
          <a:blipFill>
            <a:blip r:embed="rId2"/>
            <a:stretch>
              <a:fillRect l="0" t="0" r="0" b="0"/>
            </a:stretch>
          </a:blipFill>
        </p:spPr>
      </p:sp>
      <p:sp>
        <p:nvSpPr>
          <p:cNvPr name="TextBox 3" id="3"/>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4" id="4"/>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Qui sommes nous ?</a:t>
            </a:r>
          </a:p>
          <a:p>
            <a:pPr algn="ctr">
              <a:lnSpc>
                <a:spcPts val="3840"/>
              </a:lnSpc>
            </a:pPr>
          </a:p>
        </p:txBody>
      </p:sp>
      <p:sp>
        <p:nvSpPr>
          <p:cNvPr name="TextBox 5" id="5"/>
          <p:cNvSpPr txBox="true"/>
          <p:nvPr/>
        </p:nvSpPr>
        <p:spPr>
          <a:xfrm rot="0">
            <a:off x="9417404" y="4757181"/>
            <a:ext cx="8327841" cy="3530600"/>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Academy est une start-up innovante dans le domaine de la EdTech. Fondée sur la conviction que l'éducation doit être accessible à tous, Academy propose une vaste gamme de contenus de formation en ligne, allant des diplômes généralistes aux formations professionnalisantes.</a:t>
            </a:r>
          </a:p>
          <a:p>
            <a:pPr>
              <a:lnSpc>
                <a:spcPts val="2800"/>
              </a:lnSpc>
            </a:pPr>
          </a:p>
          <a:p>
            <a:pPr>
              <a:lnSpc>
                <a:spcPts val="2800"/>
              </a:lnSpc>
            </a:pPr>
            <a:r>
              <a:rPr lang="en-US" sz="2000" spc="-26">
                <a:solidFill>
                  <a:srgbClr val="031F3B"/>
                </a:solidFill>
                <a:latin typeface="Public Sans"/>
              </a:rPr>
              <a:t>L'impact de la pandémie a accéléré la croissance d'Academy. Cette période a vu une augmentation significative de notre base d'utilisateurs, avec des étudiants cherchant à poursuivre leurs études, mais aussi face à une recrudescence des reconversions professionnelles.</a:t>
            </a:r>
          </a:p>
          <a:p>
            <a:pPr>
              <a:lnSpc>
                <a:spcPts val="28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3" id="3"/>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Conclusion</a:t>
            </a:r>
          </a:p>
          <a:p>
            <a:pPr algn="ctr">
              <a:lnSpc>
                <a:spcPts val="3840"/>
              </a:lnSpc>
            </a:pPr>
          </a:p>
        </p:txBody>
      </p:sp>
      <p:sp>
        <p:nvSpPr>
          <p:cNvPr name="TextBox 4" id="4"/>
          <p:cNvSpPr txBox="true"/>
          <p:nvPr/>
        </p:nvSpPr>
        <p:spPr>
          <a:xfrm rot="0">
            <a:off x="9448148" y="4757181"/>
            <a:ext cx="7673899" cy="3178175"/>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Cette méthode d’analyse nous a fournit une direction précieuse dans le cadre de notre expansion internationale. L’approche PESTEL ajoutée au scoring des individus en fait un outil pertinent. </a:t>
            </a:r>
          </a:p>
          <a:p>
            <a:pPr>
              <a:lnSpc>
                <a:spcPts val="2800"/>
              </a:lnSpc>
            </a:pPr>
          </a:p>
          <a:p>
            <a:pPr>
              <a:lnSpc>
                <a:spcPts val="2800"/>
              </a:lnSpc>
            </a:pPr>
            <a:r>
              <a:rPr lang="en-US" sz="2000" spc="-26">
                <a:solidFill>
                  <a:srgbClr val="031F3B"/>
                </a:solidFill>
                <a:latin typeface="Public Sans"/>
              </a:rPr>
              <a:t>Néanmoins, il persiste encore des zones d’ombres dans notre analyse, en effet la proximité géographique ou culturelle n’est pas prise en compte, et les questions administratives et fiscales n’ont pas été abordées. Aussi une analyse de la concurrence devra être faite avant d’envisager notre expansion.</a:t>
            </a:r>
          </a:p>
        </p:txBody>
      </p:sp>
      <p:sp>
        <p:nvSpPr>
          <p:cNvPr name="Freeform 5" id="5"/>
          <p:cNvSpPr/>
          <p:nvPr/>
        </p:nvSpPr>
        <p:spPr>
          <a:xfrm flipH="false" flipV="false" rot="0">
            <a:off x="761273" y="4427670"/>
            <a:ext cx="8353332" cy="3940626"/>
          </a:xfrm>
          <a:custGeom>
            <a:avLst/>
            <a:gdLst/>
            <a:ahLst/>
            <a:cxnLst/>
            <a:rect r="r" b="b" t="t" l="l"/>
            <a:pathLst>
              <a:path h="3940626" w="8353332">
                <a:moveTo>
                  <a:pt x="0" y="0"/>
                </a:moveTo>
                <a:lnTo>
                  <a:pt x="8353332" y="0"/>
                </a:lnTo>
                <a:lnTo>
                  <a:pt x="8353332" y="3940627"/>
                </a:lnTo>
                <a:lnTo>
                  <a:pt x="0" y="3940627"/>
                </a:lnTo>
                <a:lnTo>
                  <a:pt x="0" y="0"/>
                </a:lnTo>
                <a:close/>
              </a:path>
            </a:pathLst>
          </a:custGeom>
          <a:blipFill>
            <a:blip r:embed="rId2"/>
            <a:stretch>
              <a:fillRect l="0" t="0" r="-32419"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31F3B"/>
        </a:solidFill>
      </p:bgPr>
    </p:bg>
    <p:spTree>
      <p:nvGrpSpPr>
        <p:cNvPr id="1" name=""/>
        <p:cNvGrpSpPr/>
        <p:nvPr/>
      </p:nvGrpSpPr>
      <p:grpSpPr>
        <a:xfrm>
          <a:off x="0" y="0"/>
          <a:ext cx="0" cy="0"/>
          <a:chOff x="0" y="0"/>
          <a:chExt cx="0" cy="0"/>
        </a:xfrm>
      </p:grpSpPr>
      <p:sp>
        <p:nvSpPr>
          <p:cNvPr name="Freeform 2" id="2"/>
          <p:cNvSpPr/>
          <p:nvPr/>
        </p:nvSpPr>
        <p:spPr>
          <a:xfrm flipH="false" flipV="false" rot="0">
            <a:off x="10916299" y="4105750"/>
            <a:ext cx="2493808" cy="2429714"/>
          </a:xfrm>
          <a:custGeom>
            <a:avLst/>
            <a:gdLst/>
            <a:ahLst/>
            <a:cxnLst/>
            <a:rect r="r" b="b" t="t" l="l"/>
            <a:pathLst>
              <a:path h="2429714" w="2493808">
                <a:moveTo>
                  <a:pt x="0" y="0"/>
                </a:moveTo>
                <a:lnTo>
                  <a:pt x="2493808" y="0"/>
                </a:lnTo>
                <a:lnTo>
                  <a:pt x="2493808" y="2429714"/>
                </a:lnTo>
                <a:lnTo>
                  <a:pt x="0" y="2429714"/>
                </a:lnTo>
                <a:lnTo>
                  <a:pt x="0" y="0"/>
                </a:lnTo>
                <a:close/>
              </a:path>
            </a:pathLst>
          </a:custGeom>
          <a:blipFill>
            <a:blip r:embed="rId2"/>
            <a:stretch>
              <a:fillRect l="-9242" t="0" r="-136682" b="0"/>
            </a:stretch>
          </a:blipFill>
        </p:spPr>
      </p:sp>
      <p:sp>
        <p:nvSpPr>
          <p:cNvPr name="TextBox 3" id="3"/>
          <p:cNvSpPr txBox="true"/>
          <p:nvPr/>
        </p:nvSpPr>
        <p:spPr>
          <a:xfrm rot="0">
            <a:off x="5455060" y="4500123"/>
            <a:ext cx="5163082" cy="1717167"/>
          </a:xfrm>
          <a:prstGeom prst="rect">
            <a:avLst/>
          </a:prstGeom>
        </p:spPr>
        <p:txBody>
          <a:bodyPr anchor="t" rtlCol="false" tIns="0" lIns="0" bIns="0" rIns="0">
            <a:spAutoFit/>
          </a:bodyPr>
          <a:lstStyle/>
          <a:p>
            <a:pPr algn="r">
              <a:lnSpc>
                <a:spcPts val="3839"/>
              </a:lnSpc>
            </a:pPr>
            <a:r>
              <a:rPr lang="en-US" sz="3999" spc="-327">
                <a:solidFill>
                  <a:srgbClr val="E4E9EF"/>
                </a:solidFill>
                <a:latin typeface="Public Sans"/>
              </a:rPr>
              <a:t>Merci pour votre attention</a:t>
            </a:r>
          </a:p>
          <a:p>
            <a:pPr algn="r">
              <a:lnSpc>
                <a:spcPts val="3839"/>
              </a:lnSpc>
            </a:pPr>
          </a:p>
          <a:p>
            <a:pPr algn="r">
              <a:lnSpc>
                <a:spcPts val="2399"/>
              </a:lnSpc>
            </a:pPr>
            <a:r>
              <a:rPr lang="en-US" sz="2499" spc="-204">
                <a:solidFill>
                  <a:srgbClr val="E4E9EF"/>
                </a:solidFill>
                <a:latin typeface="Public Sans"/>
              </a:rPr>
              <a:t>Lokman AALIOUI</a:t>
            </a:r>
          </a:p>
          <a:p>
            <a:pPr algn="r">
              <a:lnSpc>
                <a:spcPts val="1728"/>
              </a:lnSpc>
            </a:pPr>
          </a:p>
          <a:p>
            <a:pPr algn="r">
              <a:lnSpc>
                <a:spcPts val="172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Quelle est notre mission ?</a:t>
            </a:r>
          </a:p>
          <a:p>
            <a:pPr algn="ctr">
              <a:lnSpc>
                <a:spcPts val="3840"/>
              </a:lnSpc>
            </a:pPr>
          </a:p>
        </p:txBody>
      </p:sp>
      <p:sp>
        <p:nvSpPr>
          <p:cNvPr name="Freeform 3" id="3"/>
          <p:cNvSpPr/>
          <p:nvPr/>
        </p:nvSpPr>
        <p:spPr>
          <a:xfrm flipH="false" flipV="false" rot="0">
            <a:off x="761273" y="4442429"/>
            <a:ext cx="8382727" cy="3940626"/>
          </a:xfrm>
          <a:custGeom>
            <a:avLst/>
            <a:gdLst/>
            <a:ahLst/>
            <a:cxnLst/>
            <a:rect r="r" b="b" t="t" l="l"/>
            <a:pathLst>
              <a:path h="3940626" w="8382727">
                <a:moveTo>
                  <a:pt x="0" y="0"/>
                </a:moveTo>
                <a:lnTo>
                  <a:pt x="8382727" y="0"/>
                </a:lnTo>
                <a:lnTo>
                  <a:pt x="8382727" y="3940626"/>
                </a:lnTo>
                <a:lnTo>
                  <a:pt x="0" y="3940626"/>
                </a:lnTo>
                <a:lnTo>
                  <a:pt x="0" y="0"/>
                </a:lnTo>
                <a:close/>
              </a:path>
            </a:pathLst>
          </a:custGeom>
          <a:blipFill>
            <a:blip r:embed="rId2"/>
            <a:stretch>
              <a:fillRect l="0" t="-37815" r="0" b="-3912"/>
            </a:stretch>
          </a:blipFill>
        </p:spPr>
      </p:sp>
      <p:sp>
        <p:nvSpPr>
          <p:cNvPr name="Freeform 4" id="4"/>
          <p:cNvSpPr/>
          <p:nvPr/>
        </p:nvSpPr>
        <p:spPr>
          <a:xfrm flipH="false" flipV="false" rot="0">
            <a:off x="761273" y="4427670"/>
            <a:ext cx="8368091" cy="3970144"/>
          </a:xfrm>
          <a:custGeom>
            <a:avLst/>
            <a:gdLst/>
            <a:ahLst/>
            <a:cxnLst/>
            <a:rect r="r" b="b" t="t" l="l"/>
            <a:pathLst>
              <a:path h="3970144" w="8368091">
                <a:moveTo>
                  <a:pt x="0" y="0"/>
                </a:moveTo>
                <a:lnTo>
                  <a:pt x="8368091" y="0"/>
                </a:lnTo>
                <a:lnTo>
                  <a:pt x="8368091" y="3970144"/>
                </a:lnTo>
                <a:lnTo>
                  <a:pt x="0" y="3970144"/>
                </a:lnTo>
                <a:lnTo>
                  <a:pt x="0" y="0"/>
                </a:lnTo>
                <a:close/>
              </a:path>
            </a:pathLst>
          </a:custGeom>
          <a:blipFill>
            <a:blip r:embed="rId3"/>
            <a:stretch>
              <a:fillRect l="0" t="-24760" r="-174" b="-15914"/>
            </a:stretch>
          </a:blipFill>
        </p:spPr>
      </p:sp>
      <p:sp>
        <p:nvSpPr>
          <p:cNvPr name="TextBox 5" id="5"/>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6" id="6"/>
          <p:cNvSpPr txBox="true"/>
          <p:nvPr/>
        </p:nvSpPr>
        <p:spPr>
          <a:xfrm rot="0">
            <a:off x="9586767" y="4850627"/>
            <a:ext cx="8529915" cy="3178175"/>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Academy est déterminée à explorer de nouveaux marchés. En nous appuyant sur une analyse des données éducatives mondiales, nous visons à identifier les opportunités d'expansion qui nous permettront de soutenir les ambitions éducatives de millions de nouveaux apprenants à travers le monde.</a:t>
            </a:r>
          </a:p>
          <a:p>
            <a:pPr>
              <a:lnSpc>
                <a:spcPts val="2800"/>
              </a:lnSpc>
            </a:pPr>
          </a:p>
          <a:p>
            <a:pPr>
              <a:lnSpc>
                <a:spcPts val="2800"/>
              </a:lnSpc>
            </a:pPr>
            <a:r>
              <a:rPr lang="en-US" sz="2000" spc="-26">
                <a:solidFill>
                  <a:srgbClr val="031F3B"/>
                </a:solidFill>
                <a:latin typeface="Public Sans Bold"/>
              </a:rPr>
              <a:t>Quels pays présentent le plus grand potentiel pour l'expansion des services d'Academy ?</a:t>
            </a:r>
          </a:p>
          <a:p>
            <a:pPr>
              <a:lnSpc>
                <a:spcPts val="2800"/>
              </a:lnSpc>
            </a:pPr>
          </a:p>
        </p:txBody>
      </p:sp>
      <p:sp>
        <p:nvSpPr>
          <p:cNvPr name="Freeform 7" id="7"/>
          <p:cNvSpPr/>
          <p:nvPr/>
        </p:nvSpPr>
        <p:spPr>
          <a:xfrm flipH="false" flipV="false" rot="0">
            <a:off x="761273" y="4427670"/>
            <a:ext cx="8353332" cy="3940626"/>
          </a:xfrm>
          <a:custGeom>
            <a:avLst/>
            <a:gdLst/>
            <a:ahLst/>
            <a:cxnLst/>
            <a:rect r="r" b="b" t="t" l="l"/>
            <a:pathLst>
              <a:path h="3940626" w="8353332">
                <a:moveTo>
                  <a:pt x="0" y="0"/>
                </a:moveTo>
                <a:lnTo>
                  <a:pt x="8353332" y="0"/>
                </a:lnTo>
                <a:lnTo>
                  <a:pt x="8353332" y="3940627"/>
                </a:lnTo>
                <a:lnTo>
                  <a:pt x="0" y="3940627"/>
                </a:lnTo>
                <a:lnTo>
                  <a:pt x="0" y="0"/>
                </a:lnTo>
                <a:close/>
              </a:path>
            </a:pathLst>
          </a:custGeom>
          <a:blipFill>
            <a:blip r:embed="rId4"/>
            <a:stretch>
              <a:fillRect l="0" t="0" r="-32419"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3792079" y="5104707"/>
            <a:ext cx="25872159" cy="2860073"/>
          </a:xfrm>
          <a:custGeom>
            <a:avLst/>
            <a:gdLst/>
            <a:ahLst/>
            <a:cxnLst/>
            <a:rect r="r" b="b" t="t" l="l"/>
            <a:pathLst>
              <a:path h="2860073" w="25872159">
                <a:moveTo>
                  <a:pt x="0" y="0"/>
                </a:moveTo>
                <a:lnTo>
                  <a:pt x="25872158" y="0"/>
                </a:lnTo>
                <a:lnTo>
                  <a:pt x="25872158" y="2860074"/>
                </a:lnTo>
                <a:lnTo>
                  <a:pt x="0" y="2860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8240" y="4729807"/>
            <a:ext cx="1307431" cy="13074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5" id="5"/>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5408676" y="7162312"/>
            <a:ext cx="952509" cy="9525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8" id="8"/>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8667745" y="4943470"/>
            <a:ext cx="952509" cy="9525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1" id="11"/>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1987030" y="7162312"/>
            <a:ext cx="952509" cy="9525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4" id="1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5127415" y="4943470"/>
            <a:ext cx="952509" cy="9525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7" id="1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AutoShape 18" id="18"/>
          <p:cNvSpPr/>
          <p:nvPr/>
        </p:nvSpPr>
        <p:spPr>
          <a:xfrm>
            <a:off x="2731956" y="5639377"/>
            <a:ext cx="0" cy="1167915"/>
          </a:xfrm>
          <a:prstGeom prst="line">
            <a:avLst/>
          </a:prstGeom>
          <a:ln cap="rnd" w="28575">
            <a:solidFill>
              <a:srgbClr val="031F3B"/>
            </a:solidFill>
            <a:prstDash val="solid"/>
            <a:headEnd type="none" len="sm" w="sm"/>
            <a:tailEnd type="triangle" len="med" w="lg"/>
          </a:ln>
        </p:spPr>
      </p:sp>
      <p:sp>
        <p:nvSpPr>
          <p:cNvPr name="AutoShape 19" id="19"/>
          <p:cNvSpPr/>
          <p:nvPr/>
        </p:nvSpPr>
        <p:spPr>
          <a:xfrm>
            <a:off x="9158288" y="5639377"/>
            <a:ext cx="0" cy="1167915"/>
          </a:xfrm>
          <a:prstGeom prst="line">
            <a:avLst/>
          </a:prstGeom>
          <a:ln cap="rnd" w="28575">
            <a:solidFill>
              <a:srgbClr val="031F3B"/>
            </a:solidFill>
            <a:prstDash val="solid"/>
            <a:headEnd type="none" len="sm" w="sm"/>
            <a:tailEnd type="triangle" len="med" w="lg"/>
          </a:ln>
        </p:spPr>
      </p:sp>
      <p:sp>
        <p:nvSpPr>
          <p:cNvPr name="AutoShape 20" id="20"/>
          <p:cNvSpPr/>
          <p:nvPr/>
        </p:nvSpPr>
        <p:spPr>
          <a:xfrm>
            <a:off x="15617957" y="5639377"/>
            <a:ext cx="0" cy="1167915"/>
          </a:xfrm>
          <a:prstGeom prst="line">
            <a:avLst/>
          </a:prstGeom>
          <a:ln cap="rnd" w="28575">
            <a:solidFill>
              <a:srgbClr val="031F3B"/>
            </a:solidFill>
            <a:prstDash val="solid"/>
            <a:headEnd type="none" len="sm" w="sm"/>
            <a:tailEnd type="triangle" len="med" w="lg"/>
          </a:ln>
        </p:spPr>
      </p:sp>
      <p:sp>
        <p:nvSpPr>
          <p:cNvPr name="AutoShape 21" id="21"/>
          <p:cNvSpPr/>
          <p:nvPr/>
        </p:nvSpPr>
        <p:spPr>
          <a:xfrm flipV="true">
            <a:off x="12463285" y="6223335"/>
            <a:ext cx="0" cy="1167915"/>
          </a:xfrm>
          <a:prstGeom prst="line">
            <a:avLst/>
          </a:prstGeom>
          <a:ln cap="rnd" w="28575">
            <a:solidFill>
              <a:srgbClr val="031F3B"/>
            </a:solidFill>
            <a:prstDash val="solid"/>
            <a:headEnd type="none" len="sm" w="sm"/>
            <a:tailEnd type="triangle" len="med" w="lg"/>
          </a:ln>
        </p:spPr>
      </p:sp>
      <p:sp>
        <p:nvSpPr>
          <p:cNvPr name="AutoShape 22" id="22"/>
          <p:cNvSpPr/>
          <p:nvPr/>
        </p:nvSpPr>
        <p:spPr>
          <a:xfrm flipV="true">
            <a:off x="5884930" y="6223335"/>
            <a:ext cx="0" cy="1167915"/>
          </a:xfrm>
          <a:prstGeom prst="line">
            <a:avLst/>
          </a:prstGeom>
          <a:ln cap="rnd" w="28575">
            <a:solidFill>
              <a:srgbClr val="031F3B"/>
            </a:solidFill>
            <a:prstDash val="solid"/>
            <a:headEnd type="none" len="sm" w="sm"/>
            <a:tailEnd type="triangle" len="med" w="lg"/>
          </a:ln>
        </p:spPr>
      </p:sp>
      <p:grpSp>
        <p:nvGrpSpPr>
          <p:cNvPr name="Group 23" id="23"/>
          <p:cNvGrpSpPr/>
          <p:nvPr/>
        </p:nvGrpSpPr>
        <p:grpSpPr>
          <a:xfrm rot="0">
            <a:off x="11809569" y="6956812"/>
            <a:ext cx="1307431" cy="13074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25" id="25"/>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26" id="26"/>
          <p:cNvSpPr/>
          <p:nvPr/>
        </p:nvSpPr>
        <p:spPr>
          <a:xfrm flipH="false" flipV="false" rot="0">
            <a:off x="12109107" y="7278738"/>
            <a:ext cx="708357" cy="708357"/>
          </a:xfrm>
          <a:custGeom>
            <a:avLst/>
            <a:gdLst/>
            <a:ahLst/>
            <a:cxnLst/>
            <a:rect r="r" b="b" t="t" l="l"/>
            <a:pathLst>
              <a:path h="708357" w="708357">
                <a:moveTo>
                  <a:pt x="0" y="0"/>
                </a:moveTo>
                <a:lnTo>
                  <a:pt x="708356" y="0"/>
                </a:lnTo>
                <a:lnTo>
                  <a:pt x="708356" y="708356"/>
                </a:lnTo>
                <a:lnTo>
                  <a:pt x="0" y="708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14965504" y="4729807"/>
            <a:ext cx="1307431" cy="13074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29" id="29"/>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0" id="30"/>
          <p:cNvSpPr/>
          <p:nvPr/>
        </p:nvSpPr>
        <p:spPr>
          <a:xfrm flipH="false" flipV="false" rot="0">
            <a:off x="15310467" y="5059896"/>
            <a:ext cx="614980" cy="719657"/>
          </a:xfrm>
          <a:custGeom>
            <a:avLst/>
            <a:gdLst/>
            <a:ahLst/>
            <a:cxnLst/>
            <a:rect r="r" b="b" t="t" l="l"/>
            <a:pathLst>
              <a:path h="719657" w="614980">
                <a:moveTo>
                  <a:pt x="0" y="0"/>
                </a:moveTo>
                <a:lnTo>
                  <a:pt x="614980" y="0"/>
                </a:lnTo>
                <a:lnTo>
                  <a:pt x="614980" y="719658"/>
                </a:lnTo>
                <a:lnTo>
                  <a:pt x="0" y="719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8490284" y="4766009"/>
            <a:ext cx="1307431" cy="130743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33" id="33"/>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4" id="34"/>
          <p:cNvSpPr/>
          <p:nvPr/>
        </p:nvSpPr>
        <p:spPr>
          <a:xfrm flipH="false" flipV="false" rot="0">
            <a:off x="8895468" y="5065547"/>
            <a:ext cx="619765" cy="635953"/>
          </a:xfrm>
          <a:custGeom>
            <a:avLst/>
            <a:gdLst/>
            <a:ahLst/>
            <a:cxnLst/>
            <a:rect r="r" b="b" t="t" l="l"/>
            <a:pathLst>
              <a:path h="635953" w="619765">
                <a:moveTo>
                  <a:pt x="0" y="0"/>
                </a:moveTo>
                <a:lnTo>
                  <a:pt x="619765" y="0"/>
                </a:lnTo>
                <a:lnTo>
                  <a:pt x="619765" y="635952"/>
                </a:lnTo>
                <a:lnTo>
                  <a:pt x="0" y="635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5231215" y="7002614"/>
            <a:ext cx="1307431" cy="130743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37" id="3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8" id="38"/>
          <p:cNvSpPr/>
          <p:nvPr/>
        </p:nvSpPr>
        <p:spPr>
          <a:xfrm flipH="false" flipV="false" rot="0">
            <a:off x="5592352" y="7278738"/>
            <a:ext cx="585157" cy="663580"/>
          </a:xfrm>
          <a:custGeom>
            <a:avLst/>
            <a:gdLst/>
            <a:ahLst/>
            <a:cxnLst/>
            <a:rect r="r" b="b" t="t" l="l"/>
            <a:pathLst>
              <a:path h="663580" w="585157">
                <a:moveTo>
                  <a:pt x="0" y="0"/>
                </a:moveTo>
                <a:lnTo>
                  <a:pt x="585157" y="0"/>
                </a:lnTo>
                <a:lnTo>
                  <a:pt x="585157" y="663579"/>
                </a:lnTo>
                <a:lnTo>
                  <a:pt x="0" y="6635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2491933" y="5143500"/>
            <a:ext cx="543903" cy="543903"/>
          </a:xfrm>
          <a:custGeom>
            <a:avLst/>
            <a:gdLst/>
            <a:ahLst/>
            <a:cxnLst/>
            <a:rect r="r" b="b" t="t" l="l"/>
            <a:pathLst>
              <a:path h="543903" w="543903">
                <a:moveTo>
                  <a:pt x="0" y="0"/>
                </a:moveTo>
                <a:lnTo>
                  <a:pt x="543902" y="0"/>
                </a:lnTo>
                <a:lnTo>
                  <a:pt x="543902" y="543903"/>
                </a:lnTo>
                <a:lnTo>
                  <a:pt x="0" y="5439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0" id="40"/>
          <p:cNvSpPr txBox="true"/>
          <p:nvPr/>
        </p:nvSpPr>
        <p:spPr>
          <a:xfrm rot="0">
            <a:off x="2150926" y="1238250"/>
            <a:ext cx="13986148"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Feuille de route</a:t>
            </a:r>
          </a:p>
        </p:txBody>
      </p:sp>
      <p:sp>
        <p:nvSpPr>
          <p:cNvPr name="TextBox 41" id="41"/>
          <p:cNvSpPr txBox="true"/>
          <p:nvPr/>
        </p:nvSpPr>
        <p:spPr>
          <a:xfrm rot="0">
            <a:off x="1553712" y="6904522"/>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Comprendre les données de la Banque Mondiale</a:t>
            </a:r>
          </a:p>
        </p:txBody>
      </p:sp>
      <p:sp>
        <p:nvSpPr>
          <p:cNvPr name="TextBox 42" id="42"/>
          <p:cNvSpPr txBox="true"/>
          <p:nvPr/>
        </p:nvSpPr>
        <p:spPr>
          <a:xfrm rot="0">
            <a:off x="4706686" y="5334640"/>
            <a:ext cx="2356488" cy="621030"/>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Préparer les données pour l’analyse</a:t>
            </a:r>
          </a:p>
        </p:txBody>
      </p:sp>
      <p:sp>
        <p:nvSpPr>
          <p:cNvPr name="TextBox 43" id="43"/>
          <p:cNvSpPr txBox="true"/>
          <p:nvPr/>
        </p:nvSpPr>
        <p:spPr>
          <a:xfrm rot="0">
            <a:off x="11285041" y="5073337"/>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Classer les pays du monde selon ces indicateurs</a:t>
            </a:r>
          </a:p>
        </p:txBody>
      </p:sp>
      <p:sp>
        <p:nvSpPr>
          <p:cNvPr name="TextBox 44" id="44"/>
          <p:cNvSpPr txBox="true"/>
          <p:nvPr/>
        </p:nvSpPr>
        <p:spPr>
          <a:xfrm rot="0">
            <a:off x="7980044" y="6964514"/>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Sélectionner les indicateurs les plus pertinentss</a:t>
            </a:r>
          </a:p>
        </p:txBody>
      </p:sp>
      <p:sp>
        <p:nvSpPr>
          <p:cNvPr name="TextBox 45" id="45"/>
          <p:cNvSpPr txBox="true"/>
          <p:nvPr/>
        </p:nvSpPr>
        <p:spPr>
          <a:xfrm rot="0">
            <a:off x="14439713" y="6964514"/>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Sélectionner un ou des pays propices à une  expansion</a:t>
            </a:r>
          </a:p>
        </p:txBody>
      </p:sp>
      <p:sp>
        <p:nvSpPr>
          <p:cNvPr name="TextBox 46" id="46"/>
          <p:cNvSpPr txBox="true"/>
          <p:nvPr/>
        </p:nvSpPr>
        <p:spPr>
          <a:xfrm rot="0">
            <a:off x="6065042" y="2623188"/>
            <a:ext cx="7465348" cy="456317"/>
          </a:xfrm>
          <a:prstGeom prst="rect">
            <a:avLst/>
          </a:prstGeom>
        </p:spPr>
        <p:txBody>
          <a:bodyPr anchor="t" rtlCol="false" tIns="0" lIns="0" bIns="0" rIns="0">
            <a:spAutoFit/>
          </a:bodyPr>
          <a:lstStyle/>
          <a:p>
            <a:pPr marL="0" indent="0" lvl="0">
              <a:lnSpc>
                <a:spcPts val="3076"/>
              </a:lnSpc>
              <a:spcBef>
                <a:spcPct val="0"/>
              </a:spcBef>
            </a:pPr>
            <a:r>
              <a:rPr lang="en-US" sz="3995" spc="-327">
                <a:solidFill>
                  <a:srgbClr val="DFAE3E"/>
                </a:solidFill>
                <a:latin typeface="Public Sans"/>
              </a:rPr>
              <a:t>Analyse préliminaire du marché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AutoShape 2" id="2"/>
          <p:cNvSpPr/>
          <p:nvPr/>
        </p:nvSpPr>
        <p:spPr>
          <a:xfrm>
            <a:off x="3594100" y="3461478"/>
            <a:ext cx="0" cy="582289"/>
          </a:xfrm>
          <a:prstGeom prst="line">
            <a:avLst/>
          </a:prstGeom>
          <a:ln cap="flat" w="38100">
            <a:solidFill>
              <a:srgbClr val="DFAE3E"/>
            </a:solidFill>
            <a:prstDash val="solid"/>
            <a:headEnd type="none" len="sm" w="sm"/>
            <a:tailEnd type="none" len="sm" w="sm"/>
          </a:ln>
        </p:spPr>
      </p:sp>
      <p:grpSp>
        <p:nvGrpSpPr>
          <p:cNvPr name="Group 3" id="3"/>
          <p:cNvGrpSpPr/>
          <p:nvPr/>
        </p:nvGrpSpPr>
        <p:grpSpPr>
          <a:xfrm rot="0">
            <a:off x="1028700" y="4010668"/>
            <a:ext cx="3683729" cy="4855648"/>
            <a:chOff x="0" y="0"/>
            <a:chExt cx="1002912" cy="1321973"/>
          </a:xfrm>
        </p:grpSpPr>
        <p:sp>
          <p:nvSpPr>
            <p:cNvPr name="Freeform 4" id="4"/>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5" id="5"/>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sp>
        <p:nvSpPr>
          <p:cNvPr name="AutoShape 6" id="6"/>
          <p:cNvSpPr/>
          <p:nvPr/>
        </p:nvSpPr>
        <p:spPr>
          <a:xfrm>
            <a:off x="6224487" y="3461478"/>
            <a:ext cx="0" cy="582289"/>
          </a:xfrm>
          <a:prstGeom prst="line">
            <a:avLst/>
          </a:prstGeom>
          <a:ln cap="flat" w="38100">
            <a:solidFill>
              <a:srgbClr val="DFAE3E"/>
            </a:solidFill>
            <a:prstDash val="solid"/>
            <a:headEnd type="none" len="sm" w="sm"/>
            <a:tailEnd type="none" len="sm" w="sm"/>
          </a:ln>
        </p:spPr>
      </p:sp>
      <p:sp>
        <p:nvSpPr>
          <p:cNvPr name="AutoShape 7" id="7"/>
          <p:cNvSpPr/>
          <p:nvPr/>
        </p:nvSpPr>
        <p:spPr>
          <a:xfrm>
            <a:off x="7828807" y="8792383"/>
            <a:ext cx="0" cy="582289"/>
          </a:xfrm>
          <a:prstGeom prst="line">
            <a:avLst/>
          </a:prstGeom>
          <a:ln cap="flat" w="38100">
            <a:solidFill>
              <a:srgbClr val="DFAE3E"/>
            </a:solidFill>
            <a:prstDash val="solid"/>
            <a:headEnd type="none" len="sm" w="sm"/>
            <a:tailEnd type="none" len="sm" w="sm"/>
          </a:ln>
        </p:spPr>
      </p:sp>
      <p:grpSp>
        <p:nvGrpSpPr>
          <p:cNvPr name="Group 8" id="8"/>
          <p:cNvGrpSpPr/>
          <p:nvPr/>
        </p:nvGrpSpPr>
        <p:grpSpPr>
          <a:xfrm rot="0">
            <a:off x="5212967" y="4003683"/>
            <a:ext cx="3683729" cy="4855648"/>
            <a:chOff x="0" y="0"/>
            <a:chExt cx="1002912" cy="1321973"/>
          </a:xfrm>
        </p:grpSpPr>
        <p:sp>
          <p:nvSpPr>
            <p:cNvPr name="Freeform 9" id="9"/>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10" id="10"/>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sp>
        <p:nvSpPr>
          <p:cNvPr name="AutoShape 11" id="11"/>
          <p:cNvSpPr/>
          <p:nvPr/>
        </p:nvSpPr>
        <p:spPr>
          <a:xfrm>
            <a:off x="10459193" y="8792383"/>
            <a:ext cx="0" cy="582289"/>
          </a:xfrm>
          <a:prstGeom prst="line">
            <a:avLst/>
          </a:prstGeom>
          <a:ln cap="flat" w="38100">
            <a:solidFill>
              <a:srgbClr val="DFAE3E"/>
            </a:solidFill>
            <a:prstDash val="solid"/>
            <a:headEnd type="none" len="sm" w="sm"/>
            <a:tailEnd type="none" len="sm" w="sm"/>
          </a:ln>
        </p:spPr>
      </p:sp>
      <p:grpSp>
        <p:nvGrpSpPr>
          <p:cNvPr name="Group 12" id="12"/>
          <p:cNvGrpSpPr/>
          <p:nvPr/>
        </p:nvGrpSpPr>
        <p:grpSpPr>
          <a:xfrm rot="0">
            <a:off x="9394269" y="4003683"/>
            <a:ext cx="3683729" cy="4855648"/>
            <a:chOff x="0" y="0"/>
            <a:chExt cx="1002912" cy="1321973"/>
          </a:xfrm>
        </p:grpSpPr>
        <p:sp>
          <p:nvSpPr>
            <p:cNvPr name="Freeform 13" id="13"/>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14" id="14"/>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3575571" y="4010668"/>
            <a:ext cx="3683729" cy="2216880"/>
            <a:chOff x="0" y="0"/>
            <a:chExt cx="1002912" cy="603556"/>
          </a:xfrm>
        </p:grpSpPr>
        <p:sp>
          <p:nvSpPr>
            <p:cNvPr name="Freeform 16" id="16"/>
            <p:cNvSpPr/>
            <p:nvPr/>
          </p:nvSpPr>
          <p:spPr>
            <a:xfrm flipH="false" flipV="false" rot="0">
              <a:off x="0" y="0"/>
              <a:ext cx="1002913" cy="603556"/>
            </a:xfrm>
            <a:custGeom>
              <a:avLst/>
              <a:gdLst/>
              <a:ahLst/>
              <a:cxnLst/>
              <a:rect r="r" b="b" t="t" l="l"/>
              <a:pathLst>
                <a:path h="603556" w="1002913">
                  <a:moveTo>
                    <a:pt x="37830" y="0"/>
                  </a:moveTo>
                  <a:lnTo>
                    <a:pt x="965083" y="0"/>
                  </a:lnTo>
                  <a:cubicBezTo>
                    <a:pt x="985976" y="0"/>
                    <a:pt x="1002913" y="16937"/>
                    <a:pt x="1002913" y="37830"/>
                  </a:cubicBezTo>
                  <a:lnTo>
                    <a:pt x="1002913" y="565726"/>
                  </a:lnTo>
                  <a:cubicBezTo>
                    <a:pt x="1002913" y="586619"/>
                    <a:pt x="985976" y="603556"/>
                    <a:pt x="965083" y="603556"/>
                  </a:cubicBezTo>
                  <a:lnTo>
                    <a:pt x="37830" y="603556"/>
                  </a:lnTo>
                  <a:cubicBezTo>
                    <a:pt x="27797" y="603556"/>
                    <a:pt x="18175" y="599570"/>
                    <a:pt x="11080" y="592476"/>
                  </a:cubicBezTo>
                  <a:cubicBezTo>
                    <a:pt x="3986" y="585382"/>
                    <a:pt x="0" y="575759"/>
                    <a:pt x="0" y="565726"/>
                  </a:cubicBezTo>
                  <a:lnTo>
                    <a:pt x="0" y="37830"/>
                  </a:lnTo>
                  <a:cubicBezTo>
                    <a:pt x="0" y="16937"/>
                    <a:pt x="16937" y="0"/>
                    <a:pt x="37830" y="0"/>
                  </a:cubicBezTo>
                  <a:close/>
                </a:path>
              </a:pathLst>
            </a:custGeom>
            <a:solidFill>
              <a:srgbClr val="7D8B99"/>
            </a:solidFill>
          </p:spPr>
        </p:sp>
        <p:sp>
          <p:nvSpPr>
            <p:cNvPr name="TextBox 17" id="17"/>
            <p:cNvSpPr txBox="true"/>
            <p:nvPr/>
          </p:nvSpPr>
          <p:spPr>
            <a:xfrm>
              <a:off x="0" y="85725"/>
              <a:ext cx="1002912" cy="517831"/>
            </a:xfrm>
            <a:prstGeom prst="rect">
              <a:avLst/>
            </a:prstGeom>
          </p:spPr>
          <p:txBody>
            <a:bodyPr anchor="ctr" rtlCol="false" tIns="50800" lIns="50800" bIns="50800" rIns="50800"/>
            <a:lstStyle/>
            <a:p>
              <a:pPr algn="ctr">
                <a:lnSpc>
                  <a:spcPts val="1925"/>
                </a:lnSpc>
              </a:pPr>
            </a:p>
          </p:txBody>
        </p:sp>
      </p:grpSp>
      <p:grpSp>
        <p:nvGrpSpPr>
          <p:cNvPr name="Group 18" id="18"/>
          <p:cNvGrpSpPr/>
          <p:nvPr/>
        </p:nvGrpSpPr>
        <p:grpSpPr>
          <a:xfrm rot="0">
            <a:off x="13582823" y="6649436"/>
            <a:ext cx="3683729" cy="2216880"/>
            <a:chOff x="0" y="0"/>
            <a:chExt cx="1002912" cy="603556"/>
          </a:xfrm>
        </p:grpSpPr>
        <p:sp>
          <p:nvSpPr>
            <p:cNvPr name="Freeform 19" id="19"/>
            <p:cNvSpPr/>
            <p:nvPr/>
          </p:nvSpPr>
          <p:spPr>
            <a:xfrm flipH="false" flipV="false" rot="0">
              <a:off x="0" y="0"/>
              <a:ext cx="1002913" cy="603556"/>
            </a:xfrm>
            <a:custGeom>
              <a:avLst/>
              <a:gdLst/>
              <a:ahLst/>
              <a:cxnLst/>
              <a:rect r="r" b="b" t="t" l="l"/>
              <a:pathLst>
                <a:path h="603556" w="1002913">
                  <a:moveTo>
                    <a:pt x="37830" y="0"/>
                  </a:moveTo>
                  <a:lnTo>
                    <a:pt x="965083" y="0"/>
                  </a:lnTo>
                  <a:cubicBezTo>
                    <a:pt x="985976" y="0"/>
                    <a:pt x="1002913" y="16937"/>
                    <a:pt x="1002913" y="37830"/>
                  </a:cubicBezTo>
                  <a:lnTo>
                    <a:pt x="1002913" y="565726"/>
                  </a:lnTo>
                  <a:cubicBezTo>
                    <a:pt x="1002913" y="586619"/>
                    <a:pt x="985976" y="603556"/>
                    <a:pt x="965083" y="603556"/>
                  </a:cubicBezTo>
                  <a:lnTo>
                    <a:pt x="37830" y="603556"/>
                  </a:lnTo>
                  <a:cubicBezTo>
                    <a:pt x="27797" y="603556"/>
                    <a:pt x="18175" y="599570"/>
                    <a:pt x="11080" y="592476"/>
                  </a:cubicBezTo>
                  <a:cubicBezTo>
                    <a:pt x="3986" y="585382"/>
                    <a:pt x="0" y="575759"/>
                    <a:pt x="0" y="565726"/>
                  </a:cubicBezTo>
                  <a:lnTo>
                    <a:pt x="0" y="37830"/>
                  </a:lnTo>
                  <a:cubicBezTo>
                    <a:pt x="0" y="16937"/>
                    <a:pt x="16937" y="0"/>
                    <a:pt x="37830" y="0"/>
                  </a:cubicBezTo>
                  <a:close/>
                </a:path>
              </a:pathLst>
            </a:custGeom>
            <a:solidFill>
              <a:srgbClr val="7D8B99"/>
            </a:solidFill>
          </p:spPr>
        </p:sp>
        <p:sp>
          <p:nvSpPr>
            <p:cNvPr name="TextBox 20" id="20"/>
            <p:cNvSpPr txBox="true"/>
            <p:nvPr/>
          </p:nvSpPr>
          <p:spPr>
            <a:xfrm>
              <a:off x="0" y="85725"/>
              <a:ext cx="1002912" cy="517831"/>
            </a:xfrm>
            <a:prstGeom prst="rect">
              <a:avLst/>
            </a:prstGeom>
          </p:spPr>
          <p:txBody>
            <a:bodyPr anchor="ctr" rtlCol="false" tIns="50800" lIns="50800" bIns="50800" rIns="50800"/>
            <a:lstStyle/>
            <a:p>
              <a:pPr algn="ctr">
                <a:lnSpc>
                  <a:spcPts val="1925"/>
                </a:lnSpc>
              </a:pPr>
            </a:p>
          </p:txBody>
        </p:sp>
      </p:grpSp>
      <p:sp>
        <p:nvSpPr>
          <p:cNvPr name="Freeform 21" id="21"/>
          <p:cNvSpPr/>
          <p:nvPr/>
        </p:nvSpPr>
        <p:spPr>
          <a:xfrm flipH="false" flipV="false" rot="0">
            <a:off x="1598816" y="4238501"/>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5212967"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p:txBody>
      </p:sp>
      <p:sp>
        <p:nvSpPr>
          <p:cNvPr name="TextBox 23" id="23"/>
          <p:cNvSpPr txBox="true"/>
          <p:nvPr/>
        </p:nvSpPr>
        <p:spPr>
          <a:xfrm rot="0">
            <a:off x="9401521"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p:txBody>
      </p:sp>
      <p:sp>
        <p:nvSpPr>
          <p:cNvPr name="TextBox 24" id="24"/>
          <p:cNvSpPr txBox="true"/>
          <p:nvPr/>
        </p:nvSpPr>
        <p:spPr>
          <a:xfrm rot="0">
            <a:off x="13899508" y="4228116"/>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CountrySeries</a:t>
            </a:r>
          </a:p>
        </p:txBody>
      </p:sp>
      <p:sp>
        <p:nvSpPr>
          <p:cNvPr name="TextBox 25" id="25"/>
          <p:cNvSpPr txBox="true"/>
          <p:nvPr/>
        </p:nvSpPr>
        <p:spPr>
          <a:xfrm rot="0">
            <a:off x="14680653" y="6847444"/>
            <a:ext cx="3683729" cy="531505"/>
          </a:xfrm>
          <a:prstGeom prst="rect">
            <a:avLst/>
          </a:prstGeom>
        </p:spPr>
        <p:txBody>
          <a:bodyPr anchor="t" rtlCol="false" tIns="0" lIns="0" bIns="0" rIns="0">
            <a:spAutoFit/>
          </a:bodyPr>
          <a:lstStyle/>
          <a:p>
            <a:pPr>
              <a:lnSpc>
                <a:spcPts val="3840"/>
              </a:lnSpc>
            </a:pPr>
            <a:r>
              <a:rPr lang="en-US" sz="4000" spc="-328">
                <a:solidFill>
                  <a:srgbClr val="FFFFFF"/>
                </a:solidFill>
                <a:latin typeface="Public Sans"/>
              </a:rPr>
              <a:t>FootNote</a:t>
            </a:r>
          </a:p>
        </p:txBody>
      </p:sp>
      <p:sp>
        <p:nvSpPr>
          <p:cNvPr name="Freeform 26" id="26"/>
          <p:cNvSpPr/>
          <p:nvPr/>
        </p:nvSpPr>
        <p:spPr>
          <a:xfrm flipH="false" flipV="false" rot="0">
            <a:off x="6005454" y="4199483"/>
            <a:ext cx="438065" cy="505107"/>
          </a:xfrm>
          <a:custGeom>
            <a:avLst/>
            <a:gdLst/>
            <a:ahLst/>
            <a:cxnLst/>
            <a:rect r="r" b="b" t="t" l="l"/>
            <a:pathLst>
              <a:path h="505107" w="438065">
                <a:moveTo>
                  <a:pt x="0" y="0"/>
                </a:moveTo>
                <a:lnTo>
                  <a:pt x="438065" y="0"/>
                </a:lnTo>
                <a:lnTo>
                  <a:pt x="438065" y="505107"/>
                </a:lnTo>
                <a:lnTo>
                  <a:pt x="0" y="505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0022875" y="4179532"/>
            <a:ext cx="455368" cy="525058"/>
          </a:xfrm>
          <a:custGeom>
            <a:avLst/>
            <a:gdLst/>
            <a:ahLst/>
            <a:cxnLst/>
            <a:rect r="r" b="b" t="t" l="l"/>
            <a:pathLst>
              <a:path h="525058" w="455368">
                <a:moveTo>
                  <a:pt x="0" y="0"/>
                </a:moveTo>
                <a:lnTo>
                  <a:pt x="455368" y="0"/>
                </a:lnTo>
                <a:lnTo>
                  <a:pt x="455368" y="525058"/>
                </a:lnTo>
                <a:lnTo>
                  <a:pt x="0" y="525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3736985" y="4199483"/>
            <a:ext cx="478936" cy="552232"/>
          </a:xfrm>
          <a:custGeom>
            <a:avLst/>
            <a:gdLst/>
            <a:ahLst/>
            <a:cxnLst/>
            <a:rect r="r" b="b" t="t" l="l"/>
            <a:pathLst>
              <a:path h="552232" w="478936">
                <a:moveTo>
                  <a:pt x="0" y="0"/>
                </a:moveTo>
                <a:lnTo>
                  <a:pt x="478936" y="0"/>
                </a:lnTo>
                <a:lnTo>
                  <a:pt x="478936" y="552232"/>
                </a:lnTo>
                <a:lnTo>
                  <a:pt x="0" y="55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4068598" y="6803839"/>
            <a:ext cx="498777" cy="575109"/>
          </a:xfrm>
          <a:custGeom>
            <a:avLst/>
            <a:gdLst/>
            <a:ahLst/>
            <a:cxnLst/>
            <a:rect r="r" b="b" t="t" l="l"/>
            <a:pathLst>
              <a:path h="575109" w="498777">
                <a:moveTo>
                  <a:pt x="0" y="0"/>
                </a:moveTo>
                <a:lnTo>
                  <a:pt x="498777" y="0"/>
                </a:lnTo>
                <a:lnTo>
                  <a:pt x="498777" y="575109"/>
                </a:lnTo>
                <a:lnTo>
                  <a:pt x="0" y="575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0" id="30"/>
          <p:cNvSpPr/>
          <p:nvPr/>
        </p:nvSpPr>
        <p:spPr>
          <a:xfrm>
            <a:off x="3575050" y="3461478"/>
            <a:ext cx="2668487" cy="0"/>
          </a:xfrm>
          <a:prstGeom prst="line">
            <a:avLst/>
          </a:prstGeom>
          <a:ln cap="flat" w="38100">
            <a:solidFill>
              <a:srgbClr val="DFAE3E"/>
            </a:solidFill>
            <a:prstDash val="solid"/>
            <a:headEnd type="none" len="sm" w="sm"/>
            <a:tailEnd type="none" len="sm" w="sm"/>
          </a:ln>
        </p:spPr>
      </p:sp>
      <p:sp>
        <p:nvSpPr>
          <p:cNvPr name="AutoShape 31" id="31"/>
          <p:cNvSpPr/>
          <p:nvPr/>
        </p:nvSpPr>
        <p:spPr>
          <a:xfrm>
            <a:off x="7809757" y="9374672"/>
            <a:ext cx="2668487" cy="0"/>
          </a:xfrm>
          <a:prstGeom prst="line">
            <a:avLst/>
          </a:prstGeom>
          <a:ln cap="flat" w="38100">
            <a:solidFill>
              <a:srgbClr val="DFAE3E"/>
            </a:solidFill>
            <a:prstDash val="solid"/>
            <a:headEnd type="none" len="sm" w="sm"/>
            <a:tailEnd type="none" len="sm" w="sm"/>
          </a:ln>
        </p:spPr>
      </p:sp>
      <p:sp>
        <p:nvSpPr>
          <p:cNvPr name="Freeform 32" id="32"/>
          <p:cNvSpPr/>
          <p:nvPr/>
        </p:nvSpPr>
        <p:spPr>
          <a:xfrm flipH="false" flipV="false" rot="0">
            <a:off x="3991590" y="3210675"/>
            <a:ext cx="479292" cy="196946"/>
          </a:xfrm>
          <a:custGeom>
            <a:avLst/>
            <a:gdLst/>
            <a:ahLst/>
            <a:cxnLst/>
            <a:rect r="r" b="b" t="t" l="l"/>
            <a:pathLst>
              <a:path h="196946" w="479292">
                <a:moveTo>
                  <a:pt x="0" y="0"/>
                </a:moveTo>
                <a:lnTo>
                  <a:pt x="479292" y="0"/>
                </a:lnTo>
                <a:lnTo>
                  <a:pt x="479292" y="196945"/>
                </a:lnTo>
                <a:lnTo>
                  <a:pt x="0" y="196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3273152" y="339440"/>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Les données </a:t>
            </a:r>
          </a:p>
        </p:txBody>
      </p:sp>
      <p:sp>
        <p:nvSpPr>
          <p:cNvPr name="TextBox 34" id="34"/>
          <p:cNvSpPr txBox="true"/>
          <p:nvPr/>
        </p:nvSpPr>
        <p:spPr>
          <a:xfrm rot="0">
            <a:off x="1077715"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35" id="35"/>
          <p:cNvSpPr txBox="true"/>
          <p:nvPr/>
        </p:nvSpPr>
        <p:spPr>
          <a:xfrm rot="0">
            <a:off x="1347800" y="4973471"/>
            <a:ext cx="3143557" cy="4286885"/>
          </a:xfrm>
          <a:prstGeom prst="rect">
            <a:avLst/>
          </a:prstGeom>
        </p:spPr>
        <p:txBody>
          <a:bodyPr anchor="t" rtlCol="false" tIns="0" lIns="0" bIns="0" rIns="0">
            <a:spAutoFit/>
          </a:bodyPr>
          <a:lstStyle/>
          <a:p>
            <a:pPr>
              <a:lnSpc>
                <a:spcPts val="2799"/>
              </a:lnSpc>
            </a:pPr>
            <a:r>
              <a:rPr lang="en-US" sz="1999" spc="-33">
                <a:solidFill>
                  <a:srgbClr val="FFFFFF"/>
                </a:solidFill>
                <a:latin typeface="Public Sans"/>
              </a:rPr>
              <a:t>241 lignes / 32 colonnes</a:t>
            </a:r>
          </a:p>
          <a:p>
            <a:pPr>
              <a:lnSpc>
                <a:spcPts val="2799"/>
              </a:lnSpc>
            </a:pPr>
          </a:p>
          <a:p>
            <a:pPr marL="431799" indent="-215899" lvl="1">
              <a:lnSpc>
                <a:spcPts val="2799"/>
              </a:lnSpc>
              <a:buFont typeface="Arial"/>
              <a:buChar char="•"/>
            </a:pPr>
            <a:r>
              <a:rPr lang="en-US" sz="1999" spc="-33">
                <a:solidFill>
                  <a:srgbClr val="FFFFFF"/>
                </a:solidFill>
                <a:latin typeface="Public Sans"/>
              </a:rPr>
              <a:t>Country Code</a:t>
            </a:r>
          </a:p>
          <a:p>
            <a:pPr marL="431799" indent="-215899" lvl="1">
              <a:lnSpc>
                <a:spcPts val="2799"/>
              </a:lnSpc>
              <a:buFont typeface="Arial"/>
              <a:buChar char="•"/>
            </a:pPr>
            <a:r>
              <a:rPr lang="en-US" sz="1999" spc="-33">
                <a:solidFill>
                  <a:srgbClr val="FFFFFF"/>
                </a:solidFill>
                <a:latin typeface="Public Sans"/>
              </a:rPr>
              <a:t>Short Name</a:t>
            </a:r>
          </a:p>
          <a:p>
            <a:pPr marL="431799" indent="-215899" lvl="1">
              <a:lnSpc>
                <a:spcPts val="2799"/>
              </a:lnSpc>
              <a:buFont typeface="Arial"/>
              <a:buChar char="•"/>
            </a:pPr>
            <a:r>
              <a:rPr lang="en-US" sz="1999" spc="-33">
                <a:solidFill>
                  <a:srgbClr val="FFFFFF"/>
                </a:solidFill>
                <a:latin typeface="Public Sans"/>
              </a:rPr>
              <a:t>Table Name </a:t>
            </a:r>
          </a:p>
          <a:p>
            <a:pPr marL="431799" indent="-215899" lvl="1">
              <a:lnSpc>
                <a:spcPts val="2799"/>
              </a:lnSpc>
              <a:buFont typeface="Arial"/>
              <a:buChar char="•"/>
            </a:pPr>
            <a:r>
              <a:rPr lang="en-US" sz="1999" spc="-33">
                <a:solidFill>
                  <a:srgbClr val="FFFFFF"/>
                </a:solidFill>
                <a:latin typeface="Public Sans"/>
              </a:rPr>
              <a:t>Long Name</a:t>
            </a:r>
          </a:p>
          <a:p>
            <a:pPr marL="431799" indent="-215899" lvl="1">
              <a:lnSpc>
                <a:spcPts val="2799"/>
              </a:lnSpc>
              <a:buFont typeface="Arial"/>
              <a:buChar char="•"/>
            </a:pPr>
            <a:r>
              <a:rPr lang="en-US" sz="1999" spc="-33">
                <a:solidFill>
                  <a:srgbClr val="FFFFFF"/>
                </a:solidFill>
                <a:latin typeface="Public Sans"/>
              </a:rPr>
              <a:t>...</a:t>
            </a:r>
          </a:p>
          <a:p>
            <a:pPr marL="431799" indent="-215899" lvl="1">
              <a:lnSpc>
                <a:spcPts val="2799"/>
              </a:lnSpc>
              <a:buFont typeface="Arial"/>
              <a:buChar char="•"/>
            </a:pPr>
            <a:r>
              <a:rPr lang="en-US" sz="1999" spc="-33">
                <a:solidFill>
                  <a:srgbClr val="FFFFFF"/>
                </a:solidFill>
                <a:latin typeface="Public Sans"/>
              </a:rPr>
              <a:t>Region</a:t>
            </a:r>
          </a:p>
          <a:p>
            <a:pPr marL="431799" indent="-215899" lvl="1">
              <a:lnSpc>
                <a:spcPts val="2799"/>
              </a:lnSpc>
              <a:buFont typeface="Arial"/>
              <a:buChar char="•"/>
            </a:pPr>
            <a:r>
              <a:rPr lang="en-US" sz="1999" spc="-33">
                <a:solidFill>
                  <a:srgbClr val="FFFFFF"/>
                </a:solidFill>
                <a:latin typeface="Public Sans"/>
              </a:rPr>
              <a:t>Income Group</a:t>
            </a:r>
          </a:p>
          <a:p>
            <a:pPr marL="431799" indent="-215899" lvl="1">
              <a:lnSpc>
                <a:spcPts val="2799"/>
              </a:lnSpc>
              <a:buFont typeface="Arial"/>
              <a:buChar char="•"/>
            </a:pPr>
            <a:r>
              <a:rPr lang="en-US" sz="1999" spc="-33">
                <a:solidFill>
                  <a:srgbClr val="FFFFFF"/>
                </a:solidFill>
                <a:latin typeface="Public Sans"/>
              </a:rPr>
              <a:t>...</a:t>
            </a:r>
          </a:p>
          <a:p>
            <a:pPr>
              <a:lnSpc>
                <a:spcPts val="2799"/>
              </a:lnSpc>
            </a:pPr>
          </a:p>
          <a:p>
            <a:pPr algn="just">
              <a:lnSpc>
                <a:spcPts val="2799"/>
              </a:lnSpc>
              <a:spcBef>
                <a:spcPct val="0"/>
              </a:spcBef>
            </a:pPr>
          </a:p>
        </p:txBody>
      </p:sp>
      <p:sp>
        <p:nvSpPr>
          <p:cNvPr name="TextBox 36" id="36"/>
          <p:cNvSpPr txBox="true"/>
          <p:nvPr/>
        </p:nvSpPr>
        <p:spPr>
          <a:xfrm rot="0">
            <a:off x="3809022" y="1484349"/>
            <a:ext cx="10669956" cy="1416050"/>
          </a:xfrm>
          <a:prstGeom prst="rect">
            <a:avLst/>
          </a:prstGeom>
        </p:spPr>
        <p:txBody>
          <a:bodyPr anchor="t" rtlCol="false" tIns="0" lIns="0" bIns="0" rIns="0">
            <a:spAutoFit/>
          </a:bodyPr>
          <a:lstStyle/>
          <a:p>
            <a:pPr algn="ctr">
              <a:lnSpc>
                <a:spcPts val="2800"/>
              </a:lnSpc>
            </a:pPr>
            <a:r>
              <a:rPr lang="en-US" sz="2000" spc="-26">
                <a:solidFill>
                  <a:srgbClr val="031F3B"/>
                </a:solidFill>
                <a:latin typeface="Public Sans"/>
              </a:rPr>
              <a:t>La Banque mondiale est une institution financière internationale qui fournit des prêts et des subventions aux pays du monde entier pour des projets visant à réduire la pauvreté et à soutenir le développement.</a:t>
            </a:r>
          </a:p>
          <a:p>
            <a:pPr algn="ctr">
              <a:lnSpc>
                <a:spcPts val="2800"/>
              </a:lnSpc>
            </a:pPr>
          </a:p>
        </p:txBody>
      </p:sp>
      <p:sp>
        <p:nvSpPr>
          <p:cNvPr name="TextBox 37" id="37"/>
          <p:cNvSpPr txBox="true"/>
          <p:nvPr/>
        </p:nvSpPr>
        <p:spPr>
          <a:xfrm rot="0">
            <a:off x="3371102" y="3200753"/>
            <a:ext cx="3683729" cy="270510"/>
          </a:xfrm>
          <a:prstGeom prst="rect">
            <a:avLst/>
          </a:prstGeom>
        </p:spPr>
        <p:txBody>
          <a:bodyPr anchor="t" rtlCol="false" tIns="0" lIns="0" bIns="0" rIns="0">
            <a:spAutoFit/>
          </a:bodyPr>
          <a:lstStyle/>
          <a:p>
            <a:pPr algn="ctr">
              <a:lnSpc>
                <a:spcPts val="1919"/>
              </a:lnSpc>
            </a:pPr>
            <a:r>
              <a:rPr lang="en-US" sz="1999" spc="-163">
                <a:solidFill>
                  <a:srgbClr val="031F3B"/>
                </a:solidFill>
                <a:latin typeface="Public Sans"/>
              </a:rPr>
              <a:t>Country Code</a:t>
            </a:r>
          </a:p>
        </p:txBody>
      </p:sp>
      <p:sp>
        <p:nvSpPr>
          <p:cNvPr name="TextBox 38" id="38"/>
          <p:cNvSpPr txBox="true"/>
          <p:nvPr/>
        </p:nvSpPr>
        <p:spPr>
          <a:xfrm rot="0">
            <a:off x="7671978" y="9477856"/>
            <a:ext cx="3683729" cy="270510"/>
          </a:xfrm>
          <a:prstGeom prst="rect">
            <a:avLst/>
          </a:prstGeom>
        </p:spPr>
        <p:txBody>
          <a:bodyPr anchor="t" rtlCol="false" tIns="0" lIns="0" bIns="0" rIns="0">
            <a:spAutoFit/>
          </a:bodyPr>
          <a:lstStyle/>
          <a:p>
            <a:pPr algn="ctr">
              <a:lnSpc>
                <a:spcPts val="1919"/>
              </a:lnSpc>
            </a:pPr>
            <a:r>
              <a:rPr lang="en-US" sz="1999" spc="-163">
                <a:solidFill>
                  <a:srgbClr val="031F3B"/>
                </a:solidFill>
                <a:latin typeface="Public Sans"/>
              </a:rPr>
              <a:t>Indicator Code</a:t>
            </a:r>
          </a:p>
        </p:txBody>
      </p:sp>
      <p:sp>
        <p:nvSpPr>
          <p:cNvPr name="Freeform 39" id="39"/>
          <p:cNvSpPr/>
          <p:nvPr/>
        </p:nvSpPr>
        <p:spPr>
          <a:xfrm flipH="false" flipV="false" rot="0">
            <a:off x="8324627" y="9493205"/>
            <a:ext cx="452876" cy="186091"/>
          </a:xfrm>
          <a:custGeom>
            <a:avLst/>
            <a:gdLst/>
            <a:ahLst/>
            <a:cxnLst/>
            <a:rect r="r" b="b" t="t" l="l"/>
            <a:pathLst>
              <a:path h="186091" w="452876">
                <a:moveTo>
                  <a:pt x="0" y="0"/>
                </a:moveTo>
                <a:lnTo>
                  <a:pt x="452875" y="0"/>
                </a:lnTo>
                <a:lnTo>
                  <a:pt x="452875" y="186090"/>
                </a:lnTo>
                <a:lnTo>
                  <a:pt x="0" y="186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0" id="40"/>
          <p:cNvSpPr txBox="true"/>
          <p:nvPr/>
        </p:nvSpPr>
        <p:spPr>
          <a:xfrm rot="0">
            <a:off x="5483052" y="5032496"/>
            <a:ext cx="3143557" cy="4279265"/>
          </a:xfrm>
          <a:prstGeom prst="rect">
            <a:avLst/>
          </a:prstGeom>
        </p:spPr>
        <p:txBody>
          <a:bodyPr anchor="t" rtlCol="false" tIns="0" lIns="0" bIns="0" rIns="0">
            <a:spAutoFit/>
          </a:bodyPr>
          <a:lstStyle/>
          <a:p>
            <a:pPr>
              <a:lnSpc>
                <a:spcPts val="2799"/>
              </a:lnSpc>
            </a:pPr>
            <a:r>
              <a:rPr lang="en-US" sz="1999" spc="-33">
                <a:solidFill>
                  <a:srgbClr val="FFFFFF"/>
                </a:solidFill>
                <a:latin typeface="Public Sans"/>
              </a:rPr>
              <a:t>886 929 lignes / 70 colonnes</a:t>
            </a:r>
          </a:p>
          <a:p>
            <a:pPr>
              <a:lnSpc>
                <a:spcPts val="2799"/>
              </a:lnSpc>
            </a:pPr>
          </a:p>
          <a:p>
            <a:pPr marL="431799" indent="-215899" lvl="1">
              <a:lnSpc>
                <a:spcPts val="2799"/>
              </a:lnSpc>
              <a:buFont typeface="Arial"/>
              <a:buChar char="•"/>
            </a:pPr>
            <a:r>
              <a:rPr lang="en-US" sz="1999" spc="-33">
                <a:solidFill>
                  <a:srgbClr val="FFFFFF"/>
                </a:solidFill>
                <a:latin typeface="Public Sans"/>
              </a:rPr>
              <a:t>Country Name</a:t>
            </a:r>
          </a:p>
          <a:p>
            <a:pPr marL="431799" indent="-215899" lvl="1">
              <a:lnSpc>
                <a:spcPts val="2799"/>
              </a:lnSpc>
              <a:buFont typeface="Arial"/>
              <a:buChar char="•"/>
            </a:pPr>
            <a:r>
              <a:rPr lang="en-US" sz="1999" spc="-33">
                <a:solidFill>
                  <a:srgbClr val="FFFFFF"/>
                </a:solidFill>
                <a:latin typeface="Public Sans"/>
              </a:rPr>
              <a:t>Country Code</a:t>
            </a:r>
          </a:p>
          <a:p>
            <a:pPr marL="431799" indent="-215899" lvl="1">
              <a:lnSpc>
                <a:spcPts val="2799"/>
              </a:lnSpc>
              <a:buFont typeface="Arial"/>
              <a:buChar char="•"/>
            </a:pPr>
            <a:r>
              <a:rPr lang="en-US" sz="1999" spc="-33">
                <a:solidFill>
                  <a:srgbClr val="FFFFFF"/>
                </a:solidFill>
                <a:latin typeface="Public Sans"/>
              </a:rPr>
              <a:t>Indicator </a:t>
            </a:r>
            <a:r>
              <a:rPr lang="en-US" sz="1999" spc="-33">
                <a:solidFill>
                  <a:srgbClr val="FFFFFF"/>
                </a:solidFill>
                <a:latin typeface="Public Sans"/>
              </a:rPr>
              <a:t>Name </a:t>
            </a:r>
          </a:p>
          <a:p>
            <a:pPr marL="431799" indent="-215899" lvl="1">
              <a:lnSpc>
                <a:spcPts val="2799"/>
              </a:lnSpc>
              <a:buFont typeface="Arial"/>
              <a:buChar char="•"/>
            </a:pPr>
            <a:r>
              <a:rPr lang="en-US" sz="1999" spc="-33">
                <a:solidFill>
                  <a:srgbClr val="FFFFFF"/>
                </a:solidFill>
                <a:latin typeface="Public Sans"/>
              </a:rPr>
              <a:t>Indicator Code</a:t>
            </a:r>
          </a:p>
          <a:p>
            <a:pPr marL="431799" indent="-215899" lvl="1">
              <a:lnSpc>
                <a:spcPts val="2799"/>
              </a:lnSpc>
              <a:buFont typeface="Arial"/>
              <a:buChar char="•"/>
            </a:pPr>
            <a:r>
              <a:rPr lang="en-US" sz="1999" spc="-33">
                <a:solidFill>
                  <a:srgbClr val="FFFFFF"/>
                </a:solidFill>
                <a:latin typeface="Public Sans"/>
              </a:rPr>
              <a:t>1970</a:t>
            </a:r>
          </a:p>
          <a:p>
            <a:pPr marL="431799" indent="-215899" lvl="1">
              <a:lnSpc>
                <a:spcPts val="2799"/>
              </a:lnSpc>
              <a:buFont typeface="Arial"/>
              <a:buChar char="•"/>
            </a:pPr>
            <a:r>
              <a:rPr lang="en-US" sz="1999" spc="-33">
                <a:solidFill>
                  <a:srgbClr val="FFFFFF"/>
                </a:solidFill>
                <a:latin typeface="Public Sans"/>
              </a:rPr>
              <a:t>...</a:t>
            </a:r>
          </a:p>
          <a:p>
            <a:pPr marL="431799" indent="-215899" lvl="1">
              <a:lnSpc>
                <a:spcPts val="2799"/>
              </a:lnSpc>
              <a:buFont typeface="Arial"/>
              <a:buChar char="•"/>
            </a:pPr>
            <a:r>
              <a:rPr lang="en-US" sz="1999" spc="-33">
                <a:solidFill>
                  <a:srgbClr val="FFFFFF"/>
                </a:solidFill>
                <a:latin typeface="Public Sans"/>
              </a:rPr>
              <a:t>2100</a:t>
            </a:r>
          </a:p>
          <a:p>
            <a:pPr>
              <a:lnSpc>
                <a:spcPts val="2799"/>
              </a:lnSpc>
            </a:pPr>
          </a:p>
          <a:p>
            <a:pPr algn="just">
              <a:lnSpc>
                <a:spcPts val="2799"/>
              </a:lnSpc>
              <a:spcBef>
                <a:spcPct val="0"/>
              </a:spcBef>
            </a:pPr>
          </a:p>
        </p:txBody>
      </p:sp>
      <p:sp>
        <p:nvSpPr>
          <p:cNvPr name="TextBox 41" id="41"/>
          <p:cNvSpPr txBox="true"/>
          <p:nvPr/>
        </p:nvSpPr>
        <p:spPr>
          <a:xfrm rot="0">
            <a:off x="9620596" y="5071483"/>
            <a:ext cx="3143557" cy="3926840"/>
          </a:xfrm>
          <a:prstGeom prst="rect">
            <a:avLst/>
          </a:prstGeom>
        </p:spPr>
        <p:txBody>
          <a:bodyPr anchor="t" rtlCol="false" tIns="0" lIns="0" bIns="0" rIns="0">
            <a:spAutoFit/>
          </a:bodyPr>
          <a:lstStyle/>
          <a:p>
            <a:pPr>
              <a:lnSpc>
                <a:spcPts val="2799"/>
              </a:lnSpc>
            </a:pPr>
            <a:r>
              <a:rPr lang="en-US" sz="1999" spc="-33">
                <a:solidFill>
                  <a:srgbClr val="FFFFFF"/>
                </a:solidFill>
                <a:latin typeface="Public Sans"/>
              </a:rPr>
              <a:t>3665 lignes / 21 colonnes</a:t>
            </a:r>
          </a:p>
          <a:p>
            <a:pPr>
              <a:lnSpc>
                <a:spcPts val="2799"/>
              </a:lnSpc>
            </a:pPr>
          </a:p>
          <a:p>
            <a:pPr marL="431799" indent="-215899" lvl="1">
              <a:lnSpc>
                <a:spcPts val="2799"/>
              </a:lnSpc>
              <a:buFont typeface="Arial"/>
              <a:buChar char="•"/>
            </a:pPr>
            <a:r>
              <a:rPr lang="en-US" sz="1999" spc="-33">
                <a:solidFill>
                  <a:srgbClr val="FFFFFF"/>
                </a:solidFill>
                <a:latin typeface="Public Sans"/>
              </a:rPr>
              <a:t>Series Code</a:t>
            </a:r>
          </a:p>
          <a:p>
            <a:pPr marL="431799" indent="-215899" lvl="1">
              <a:lnSpc>
                <a:spcPts val="2799"/>
              </a:lnSpc>
              <a:buFont typeface="Arial"/>
              <a:buChar char="•"/>
            </a:pPr>
            <a:r>
              <a:rPr lang="en-US" sz="1999" spc="-33">
                <a:solidFill>
                  <a:srgbClr val="FFFFFF"/>
                </a:solidFill>
                <a:latin typeface="Public Sans"/>
              </a:rPr>
              <a:t>Topic</a:t>
            </a:r>
          </a:p>
          <a:p>
            <a:pPr marL="431799" indent="-215899" lvl="1">
              <a:lnSpc>
                <a:spcPts val="2799"/>
              </a:lnSpc>
              <a:buFont typeface="Arial"/>
              <a:buChar char="•"/>
            </a:pPr>
            <a:r>
              <a:rPr lang="en-US" sz="1999" spc="-33">
                <a:solidFill>
                  <a:srgbClr val="FFFFFF"/>
                </a:solidFill>
                <a:latin typeface="Public Sans"/>
              </a:rPr>
              <a:t>Indicator Name</a:t>
            </a:r>
          </a:p>
          <a:p>
            <a:pPr marL="431799" indent="-215899" lvl="1">
              <a:lnSpc>
                <a:spcPts val="2799"/>
              </a:lnSpc>
              <a:buFont typeface="Arial"/>
              <a:buChar char="•"/>
            </a:pPr>
            <a:r>
              <a:rPr lang="en-US" sz="1999" spc="-33">
                <a:solidFill>
                  <a:srgbClr val="FFFFFF"/>
                </a:solidFill>
                <a:latin typeface="Public Sans"/>
              </a:rPr>
              <a:t>Short definition</a:t>
            </a:r>
          </a:p>
          <a:p>
            <a:pPr marL="431799" indent="-215899" lvl="1">
              <a:lnSpc>
                <a:spcPts val="2799"/>
              </a:lnSpc>
              <a:buFont typeface="Arial"/>
              <a:buChar char="•"/>
            </a:pPr>
            <a:r>
              <a:rPr lang="en-US" sz="1999" spc="-33">
                <a:solidFill>
                  <a:srgbClr val="FFFFFF"/>
                </a:solidFill>
                <a:latin typeface="Public Sans"/>
              </a:rPr>
              <a:t>Long definition</a:t>
            </a:r>
          </a:p>
          <a:p>
            <a:pPr marL="431799" indent="-215899" lvl="1">
              <a:lnSpc>
                <a:spcPts val="2799"/>
              </a:lnSpc>
              <a:buFont typeface="Arial"/>
              <a:buChar char="•"/>
            </a:pPr>
            <a:r>
              <a:rPr lang="en-US" sz="1999" spc="-33">
                <a:solidFill>
                  <a:srgbClr val="FFFFFF"/>
                </a:solidFill>
                <a:latin typeface="Public Sans"/>
              </a:rPr>
              <a:t>Unit of measure</a:t>
            </a:r>
          </a:p>
          <a:p>
            <a:pPr marL="431799" indent="-215899" lvl="1">
              <a:lnSpc>
                <a:spcPts val="2799"/>
              </a:lnSpc>
              <a:buFont typeface="Arial"/>
              <a:buChar char="•"/>
            </a:pPr>
            <a:r>
              <a:rPr lang="en-US" sz="1999" spc="-33">
                <a:solidFill>
                  <a:srgbClr val="FFFFFF"/>
                </a:solidFill>
                <a:latin typeface="Public Sans"/>
              </a:rPr>
              <a:t>...</a:t>
            </a:r>
          </a:p>
          <a:p>
            <a:pPr>
              <a:lnSpc>
                <a:spcPts val="2799"/>
              </a:lnSpc>
            </a:pPr>
          </a:p>
          <a:p>
            <a:pPr algn="just">
              <a:lnSpc>
                <a:spcPts val="2799"/>
              </a:lnSpc>
              <a:spcBef>
                <a:spcPct val="0"/>
              </a:spcBef>
            </a:pPr>
          </a:p>
        </p:txBody>
      </p:sp>
      <p:sp>
        <p:nvSpPr>
          <p:cNvPr name="TextBox 42" id="42"/>
          <p:cNvSpPr txBox="true"/>
          <p:nvPr/>
        </p:nvSpPr>
        <p:spPr>
          <a:xfrm rot="0">
            <a:off x="13845657" y="4973471"/>
            <a:ext cx="3143557" cy="1783102"/>
          </a:xfrm>
          <a:prstGeom prst="rect">
            <a:avLst/>
          </a:prstGeom>
        </p:spPr>
        <p:txBody>
          <a:bodyPr anchor="t" rtlCol="false" tIns="0" lIns="0" bIns="0" rIns="0">
            <a:spAutoFit/>
          </a:bodyPr>
          <a:lstStyle/>
          <a:p>
            <a:pPr>
              <a:lnSpc>
                <a:spcPts val="2799"/>
              </a:lnSpc>
            </a:pPr>
            <a:r>
              <a:rPr lang="en-US" sz="1999" spc="-33">
                <a:solidFill>
                  <a:srgbClr val="FFFFFF"/>
                </a:solidFill>
                <a:latin typeface="Public Sans"/>
              </a:rPr>
              <a:t>613 Lignes / 4 colonnes</a:t>
            </a:r>
          </a:p>
          <a:p>
            <a:pPr marL="431799" indent="-215899" lvl="1">
              <a:lnSpc>
                <a:spcPts val="2799"/>
              </a:lnSpc>
              <a:buFont typeface="Arial"/>
              <a:buChar char="•"/>
            </a:pPr>
            <a:r>
              <a:rPr lang="en-US" sz="1999" spc="-33">
                <a:solidFill>
                  <a:srgbClr val="FFFFFF"/>
                </a:solidFill>
                <a:latin typeface="Public Sans"/>
              </a:rPr>
              <a:t>Country Code</a:t>
            </a:r>
          </a:p>
          <a:p>
            <a:pPr marL="431799" indent="-215899" lvl="1">
              <a:lnSpc>
                <a:spcPts val="2799"/>
              </a:lnSpc>
              <a:buFont typeface="Arial"/>
              <a:buChar char="•"/>
            </a:pPr>
            <a:r>
              <a:rPr lang="en-US" sz="1999" spc="-33">
                <a:solidFill>
                  <a:srgbClr val="FFFFFF"/>
                </a:solidFill>
                <a:latin typeface="Public Sans"/>
              </a:rPr>
              <a:t>...</a:t>
            </a:r>
          </a:p>
          <a:p>
            <a:pPr>
              <a:lnSpc>
                <a:spcPts val="2799"/>
              </a:lnSpc>
            </a:pPr>
          </a:p>
          <a:p>
            <a:pPr algn="just">
              <a:lnSpc>
                <a:spcPts val="2867"/>
              </a:lnSpc>
              <a:spcBef>
                <a:spcPct val="0"/>
              </a:spcBef>
            </a:pPr>
          </a:p>
        </p:txBody>
      </p:sp>
      <p:sp>
        <p:nvSpPr>
          <p:cNvPr name="TextBox 43" id="43"/>
          <p:cNvSpPr txBox="true"/>
          <p:nvPr/>
        </p:nvSpPr>
        <p:spPr>
          <a:xfrm rot="0">
            <a:off x="13899508" y="7569448"/>
            <a:ext cx="3143557" cy="2135527"/>
          </a:xfrm>
          <a:prstGeom prst="rect">
            <a:avLst/>
          </a:prstGeom>
        </p:spPr>
        <p:txBody>
          <a:bodyPr anchor="t" rtlCol="false" tIns="0" lIns="0" bIns="0" rIns="0">
            <a:spAutoFit/>
          </a:bodyPr>
          <a:lstStyle/>
          <a:p>
            <a:pPr>
              <a:lnSpc>
                <a:spcPts val="2799"/>
              </a:lnSpc>
            </a:pPr>
            <a:r>
              <a:rPr lang="en-US" sz="1999" spc="-33">
                <a:solidFill>
                  <a:srgbClr val="FFFFFF"/>
                </a:solidFill>
                <a:latin typeface="Public Sans"/>
              </a:rPr>
              <a:t>643 638 lignes / 5 colonnes</a:t>
            </a:r>
          </a:p>
          <a:p>
            <a:pPr marL="431799" indent="-215899" lvl="1">
              <a:lnSpc>
                <a:spcPts val="2799"/>
              </a:lnSpc>
              <a:buFont typeface="Arial"/>
              <a:buChar char="•"/>
            </a:pPr>
            <a:r>
              <a:rPr lang="en-US" sz="1999" spc="-33">
                <a:solidFill>
                  <a:srgbClr val="FFFFFF"/>
                </a:solidFill>
                <a:latin typeface="Public Sans"/>
              </a:rPr>
              <a:t>Country Code</a:t>
            </a:r>
          </a:p>
          <a:p>
            <a:pPr marL="431799" indent="-215899" lvl="1">
              <a:lnSpc>
                <a:spcPts val="2799"/>
              </a:lnSpc>
              <a:buFont typeface="Arial"/>
              <a:buChar char="•"/>
            </a:pPr>
            <a:r>
              <a:rPr lang="en-US" sz="1999" spc="-33">
                <a:solidFill>
                  <a:srgbClr val="FFFFFF"/>
                </a:solidFill>
                <a:latin typeface="Public Sans"/>
              </a:rPr>
              <a:t>...</a:t>
            </a:r>
          </a:p>
          <a:p>
            <a:pPr>
              <a:lnSpc>
                <a:spcPts val="2799"/>
              </a:lnSpc>
            </a:pPr>
          </a:p>
          <a:p>
            <a:pPr algn="just">
              <a:lnSpc>
                <a:spcPts val="286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822507"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28294" y="2637223"/>
            <a:ext cx="9631413" cy="6065142"/>
          </a:xfrm>
          <a:custGeom>
            <a:avLst/>
            <a:gdLst/>
            <a:ahLst/>
            <a:cxnLst/>
            <a:rect r="r" b="b" t="t" l="l"/>
            <a:pathLst>
              <a:path h="6065142" w="9631413">
                <a:moveTo>
                  <a:pt x="0" y="0"/>
                </a:moveTo>
                <a:lnTo>
                  <a:pt x="9631412" y="0"/>
                </a:lnTo>
                <a:lnTo>
                  <a:pt x="9631412" y="6065143"/>
                </a:lnTo>
                <a:lnTo>
                  <a:pt x="0" y="6065143"/>
                </a:lnTo>
                <a:lnTo>
                  <a:pt x="0" y="0"/>
                </a:lnTo>
                <a:close/>
              </a:path>
            </a:pathLst>
          </a:custGeom>
          <a:blipFill>
            <a:blip r:embed="rId4"/>
            <a:stretch>
              <a:fillRect l="0" t="0" r="0" b="0"/>
            </a:stretch>
          </a:blipFill>
        </p:spPr>
      </p:sp>
      <p:sp>
        <p:nvSpPr>
          <p:cNvPr name="TextBox 7" id="7"/>
          <p:cNvSpPr txBox="true"/>
          <p:nvPr/>
        </p:nvSpPr>
        <p:spPr>
          <a:xfrm rot="0">
            <a:off x="432347" y="499447"/>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8" id="8"/>
          <p:cNvSpPr txBox="true"/>
          <p:nvPr/>
        </p:nvSpPr>
        <p:spPr>
          <a:xfrm rot="0">
            <a:off x="14196021" y="3143885"/>
            <a:ext cx="3683729" cy="4853793"/>
          </a:xfrm>
          <a:prstGeom prst="rect">
            <a:avLst/>
          </a:prstGeom>
        </p:spPr>
        <p:txBody>
          <a:bodyPr anchor="t" rtlCol="false" tIns="0" lIns="0" bIns="0" rIns="0">
            <a:spAutoFit/>
          </a:bodyPr>
          <a:lstStyle/>
          <a:p>
            <a:pPr marL="431799" indent="-215899" lvl="1">
              <a:lnSpc>
                <a:spcPts val="2799"/>
              </a:lnSpc>
              <a:buFont typeface="Arial"/>
              <a:buChar char="•"/>
            </a:pPr>
            <a:r>
              <a:rPr lang="en-US" sz="1999" spc="-25">
                <a:solidFill>
                  <a:srgbClr val="031F3B"/>
                </a:solidFill>
                <a:latin typeface="Public Sans"/>
              </a:rPr>
              <a:t>Chaque ligne correspond à un pays ou une région du monde</a:t>
            </a:r>
          </a:p>
          <a:p>
            <a:pPr>
              <a:lnSpc>
                <a:spcPts val="2799"/>
              </a:lnSpc>
            </a:pPr>
          </a:p>
          <a:p>
            <a:pPr marL="431799" indent="-215899" lvl="1">
              <a:lnSpc>
                <a:spcPts val="2799"/>
              </a:lnSpc>
              <a:buFont typeface="Arial"/>
              <a:buChar char="•"/>
            </a:pPr>
            <a:r>
              <a:rPr lang="en-US" sz="1999" spc="-25">
                <a:solidFill>
                  <a:srgbClr val="031F3B"/>
                </a:solidFill>
                <a:latin typeface="Public Sans"/>
              </a:rPr>
              <a:t>Chaque colonne apporte une indication démographique ou économique</a:t>
            </a:r>
          </a:p>
          <a:p>
            <a:pPr>
              <a:lnSpc>
                <a:spcPts val="2799"/>
              </a:lnSpc>
            </a:pPr>
          </a:p>
          <a:p>
            <a:pPr>
              <a:lnSpc>
                <a:spcPts val="2799"/>
              </a:lnSpc>
            </a:pPr>
          </a:p>
          <a:p>
            <a:pPr>
              <a:lnSpc>
                <a:spcPts val="2799"/>
              </a:lnSpc>
            </a:pPr>
          </a:p>
          <a:p>
            <a:pPr>
              <a:lnSpc>
                <a:spcPts val="2799"/>
              </a:lnSpc>
            </a:pPr>
          </a:p>
          <a:p>
            <a:pPr algn="just">
              <a:lnSpc>
                <a:spcPts val="2466"/>
              </a:lnSpc>
            </a:pPr>
          </a:p>
          <a:p>
            <a:pPr algn="ctr">
              <a:lnSpc>
                <a:spcPts val="2466"/>
              </a:lnSpc>
            </a:pPr>
          </a:p>
        </p:txBody>
      </p:sp>
      <p:sp>
        <p:nvSpPr>
          <p:cNvPr name="TextBox 9" id="9"/>
          <p:cNvSpPr txBox="true"/>
          <p:nvPr/>
        </p:nvSpPr>
        <p:spPr>
          <a:xfrm rot="0">
            <a:off x="530812" y="3134360"/>
            <a:ext cx="3405309" cy="2009140"/>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"EdStatsCountry.csv" contient des informations sur les pays du monde. </a:t>
            </a:r>
          </a:p>
          <a:p>
            <a:pPr>
              <a:lnSpc>
                <a:spcPts val="2520"/>
              </a:lnSpc>
            </a:pPr>
          </a:p>
          <a:p>
            <a:pPr algn="ctr">
              <a:lnSpc>
                <a:spcPts val="2520"/>
              </a:lnSpc>
            </a:pPr>
          </a:p>
          <a:p>
            <a:pPr algn="ctr">
              <a:lnSpc>
                <a:spcPts val="2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028700"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522598" y="2801249"/>
            <a:ext cx="11242804" cy="4684502"/>
          </a:xfrm>
          <a:custGeom>
            <a:avLst/>
            <a:gdLst/>
            <a:ahLst/>
            <a:cxnLst/>
            <a:rect r="r" b="b" t="t" l="l"/>
            <a:pathLst>
              <a:path h="4684502" w="11242804">
                <a:moveTo>
                  <a:pt x="0" y="0"/>
                </a:moveTo>
                <a:lnTo>
                  <a:pt x="11242804" y="0"/>
                </a:lnTo>
                <a:lnTo>
                  <a:pt x="11242804" y="4684502"/>
                </a:lnTo>
                <a:lnTo>
                  <a:pt x="0" y="4684502"/>
                </a:lnTo>
                <a:lnTo>
                  <a:pt x="0" y="0"/>
                </a:lnTo>
                <a:close/>
              </a:path>
            </a:pathLst>
          </a:custGeom>
          <a:blipFill>
            <a:blip r:embed="rId4"/>
            <a:stretch>
              <a:fillRect l="0" t="0" r="0" b="0"/>
            </a:stretch>
          </a:blipFill>
        </p:spPr>
      </p:sp>
      <p:sp>
        <p:nvSpPr>
          <p:cNvPr name="TextBox 7" id="7"/>
          <p:cNvSpPr txBox="true"/>
          <p:nvPr/>
        </p:nvSpPr>
        <p:spPr>
          <a:xfrm rot="0">
            <a:off x="252392" y="489604"/>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sp>
        <p:nvSpPr>
          <p:cNvPr name="TextBox 8" id="8"/>
          <p:cNvSpPr txBox="true"/>
          <p:nvPr/>
        </p:nvSpPr>
        <p:spPr>
          <a:xfrm rot="0">
            <a:off x="15114604" y="3223564"/>
            <a:ext cx="2879873" cy="5558643"/>
          </a:xfrm>
          <a:prstGeom prst="rect">
            <a:avLst/>
          </a:prstGeom>
        </p:spPr>
        <p:txBody>
          <a:bodyPr anchor="t" rtlCol="false" tIns="0" lIns="0" bIns="0" rIns="0">
            <a:spAutoFit/>
          </a:bodyPr>
          <a:lstStyle/>
          <a:p>
            <a:pPr marL="431799" indent="-215899" lvl="1">
              <a:lnSpc>
                <a:spcPts val="2799"/>
              </a:lnSpc>
              <a:buFont typeface="Arial"/>
              <a:buChar char="•"/>
            </a:pPr>
            <a:r>
              <a:rPr lang="en-US" sz="1999" spc="-25">
                <a:solidFill>
                  <a:srgbClr val="031F3B"/>
                </a:solidFill>
                <a:latin typeface="Public Sans"/>
              </a:rPr>
              <a:t>Chaque ligne correspond à un indicateur mesuré dans un pays ou une région du monde </a:t>
            </a:r>
          </a:p>
          <a:p>
            <a:pPr>
              <a:lnSpc>
                <a:spcPts val="2799"/>
              </a:lnSpc>
            </a:pPr>
          </a:p>
          <a:p>
            <a:pPr marL="431799" indent="-215899" lvl="1">
              <a:lnSpc>
                <a:spcPts val="2799"/>
              </a:lnSpc>
              <a:buFont typeface="Arial"/>
              <a:buChar char="•"/>
            </a:pPr>
            <a:r>
              <a:rPr lang="en-US" sz="1999" spc="-25">
                <a:solidFill>
                  <a:srgbClr val="031F3B"/>
                </a:solidFill>
                <a:latin typeface="Public Sans"/>
              </a:rPr>
              <a:t>Chaque colonne indique la mesure d’un indicateur pour une année</a:t>
            </a:r>
          </a:p>
          <a:p>
            <a:pPr>
              <a:lnSpc>
                <a:spcPts val="2799"/>
              </a:lnSpc>
            </a:pPr>
          </a:p>
          <a:p>
            <a:pPr>
              <a:lnSpc>
                <a:spcPts val="2799"/>
              </a:lnSpc>
            </a:pPr>
          </a:p>
          <a:p>
            <a:pPr>
              <a:lnSpc>
                <a:spcPts val="2799"/>
              </a:lnSpc>
            </a:pPr>
          </a:p>
          <a:p>
            <a:pPr>
              <a:lnSpc>
                <a:spcPts val="2799"/>
              </a:lnSpc>
            </a:pPr>
          </a:p>
          <a:p>
            <a:pPr algn="just">
              <a:lnSpc>
                <a:spcPts val="2466"/>
              </a:lnSpc>
            </a:pPr>
          </a:p>
          <a:p>
            <a:pPr algn="ctr">
              <a:lnSpc>
                <a:spcPts val="2466"/>
              </a:lnSpc>
            </a:pPr>
          </a:p>
        </p:txBody>
      </p:sp>
      <p:sp>
        <p:nvSpPr>
          <p:cNvPr name="TextBox 9" id="9"/>
          <p:cNvSpPr txBox="true"/>
          <p:nvPr/>
        </p:nvSpPr>
        <p:spPr>
          <a:xfrm rot="0">
            <a:off x="774589" y="3214039"/>
            <a:ext cx="2635549" cy="3530600"/>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"EdStatsData.csv" contient l'évolution de certains indicateurs dans le temps par pays. </a:t>
            </a:r>
          </a:p>
          <a:p>
            <a:pPr>
              <a:lnSpc>
                <a:spcPts val="2800"/>
              </a:lnSpc>
            </a:pPr>
          </a:p>
          <a:p>
            <a:pPr>
              <a:lnSpc>
                <a:spcPts val="2800"/>
              </a:lnSpc>
            </a:pPr>
          </a:p>
          <a:p>
            <a:pPr algn="ctr">
              <a:lnSpc>
                <a:spcPts val="2800"/>
              </a:lnSpc>
            </a:pPr>
          </a:p>
          <a:p>
            <a:pPr algn="ctr">
              <a:lnSpc>
                <a:spcPts val="2800"/>
              </a:lnSpc>
            </a:pPr>
          </a:p>
          <a:p>
            <a:pPr algn="ctr">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028700"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48982" y="2879074"/>
            <a:ext cx="9631413" cy="5179781"/>
          </a:xfrm>
          <a:custGeom>
            <a:avLst/>
            <a:gdLst/>
            <a:ahLst/>
            <a:cxnLst/>
            <a:rect r="r" b="b" t="t" l="l"/>
            <a:pathLst>
              <a:path h="5179781" w="9631413">
                <a:moveTo>
                  <a:pt x="0" y="0"/>
                </a:moveTo>
                <a:lnTo>
                  <a:pt x="9631413" y="0"/>
                </a:lnTo>
                <a:lnTo>
                  <a:pt x="9631413" y="5179780"/>
                </a:lnTo>
                <a:lnTo>
                  <a:pt x="0" y="5179780"/>
                </a:lnTo>
                <a:lnTo>
                  <a:pt x="0" y="0"/>
                </a:lnTo>
                <a:close/>
              </a:path>
            </a:pathLst>
          </a:custGeom>
          <a:blipFill>
            <a:blip r:embed="rId4"/>
            <a:stretch>
              <a:fillRect l="0" t="0" r="0" b="0"/>
            </a:stretch>
          </a:blipFill>
        </p:spPr>
      </p:sp>
      <p:sp>
        <p:nvSpPr>
          <p:cNvPr name="TextBox 7" id="7"/>
          <p:cNvSpPr txBox="true"/>
          <p:nvPr/>
        </p:nvSpPr>
        <p:spPr>
          <a:xfrm rot="0">
            <a:off x="405155" y="489604"/>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sp>
        <p:nvSpPr>
          <p:cNvPr name="TextBox 8" id="8"/>
          <p:cNvSpPr txBox="true"/>
          <p:nvPr/>
        </p:nvSpPr>
        <p:spPr>
          <a:xfrm rot="0">
            <a:off x="14184979" y="3265561"/>
            <a:ext cx="3683729" cy="4853793"/>
          </a:xfrm>
          <a:prstGeom prst="rect">
            <a:avLst/>
          </a:prstGeom>
        </p:spPr>
        <p:txBody>
          <a:bodyPr anchor="t" rtlCol="false" tIns="0" lIns="0" bIns="0" rIns="0">
            <a:spAutoFit/>
          </a:bodyPr>
          <a:lstStyle/>
          <a:p>
            <a:pPr marL="431799" indent="-215899" lvl="1">
              <a:lnSpc>
                <a:spcPts val="2799"/>
              </a:lnSpc>
              <a:buFont typeface="Arial"/>
              <a:buChar char="•"/>
            </a:pPr>
            <a:r>
              <a:rPr lang="en-US" sz="1999" spc="-25">
                <a:solidFill>
                  <a:srgbClr val="031F3B"/>
                </a:solidFill>
                <a:latin typeface="Public Sans"/>
              </a:rPr>
              <a:t>Chaque ligne correspond à un indicateur mesuré par série</a:t>
            </a:r>
          </a:p>
          <a:p>
            <a:pPr>
              <a:lnSpc>
                <a:spcPts val="2799"/>
              </a:lnSpc>
            </a:pPr>
          </a:p>
          <a:p>
            <a:pPr marL="431799" indent="-215899" lvl="1">
              <a:lnSpc>
                <a:spcPts val="2799"/>
              </a:lnSpc>
              <a:buFont typeface="Arial"/>
              <a:buChar char="•"/>
            </a:pPr>
            <a:r>
              <a:rPr lang="en-US" sz="1999" spc="-25">
                <a:solidFill>
                  <a:srgbClr val="031F3B"/>
                </a:solidFill>
                <a:latin typeface="Public Sans"/>
              </a:rPr>
              <a:t>Chaque colonne apporte une mesure de l'indicateur énnoncé</a:t>
            </a:r>
          </a:p>
          <a:p>
            <a:pPr>
              <a:lnSpc>
                <a:spcPts val="2799"/>
              </a:lnSpc>
            </a:pPr>
          </a:p>
          <a:p>
            <a:pPr>
              <a:lnSpc>
                <a:spcPts val="2799"/>
              </a:lnSpc>
            </a:pPr>
          </a:p>
          <a:p>
            <a:pPr>
              <a:lnSpc>
                <a:spcPts val="2799"/>
              </a:lnSpc>
            </a:pPr>
          </a:p>
          <a:p>
            <a:pPr>
              <a:lnSpc>
                <a:spcPts val="2799"/>
              </a:lnSpc>
            </a:pPr>
          </a:p>
          <a:p>
            <a:pPr>
              <a:lnSpc>
                <a:spcPts val="2799"/>
              </a:lnSpc>
            </a:pPr>
          </a:p>
          <a:p>
            <a:pPr algn="just">
              <a:lnSpc>
                <a:spcPts val="2466"/>
              </a:lnSpc>
            </a:pPr>
          </a:p>
          <a:p>
            <a:pPr algn="ctr">
              <a:lnSpc>
                <a:spcPts val="2466"/>
              </a:lnSpc>
            </a:pPr>
          </a:p>
        </p:txBody>
      </p:sp>
      <p:sp>
        <p:nvSpPr>
          <p:cNvPr name="TextBox 9" id="9"/>
          <p:cNvSpPr txBox="true"/>
          <p:nvPr/>
        </p:nvSpPr>
        <p:spPr>
          <a:xfrm rot="0">
            <a:off x="671947" y="3256036"/>
            <a:ext cx="3264174" cy="3178175"/>
          </a:xfrm>
          <a:prstGeom prst="rect">
            <a:avLst/>
          </a:prstGeom>
        </p:spPr>
        <p:txBody>
          <a:bodyPr anchor="t" rtlCol="false" tIns="0" lIns="0" bIns="0" rIns="0">
            <a:spAutoFit/>
          </a:bodyPr>
          <a:lstStyle/>
          <a:p>
            <a:pPr>
              <a:lnSpc>
                <a:spcPts val="2800"/>
              </a:lnSpc>
            </a:pPr>
            <a:r>
              <a:rPr lang="en-US" sz="2000" spc="-26">
                <a:solidFill>
                  <a:srgbClr val="031F3B"/>
                </a:solidFill>
                <a:latin typeface="Public Sans"/>
              </a:rPr>
              <a:t>"EdStatsSeries.csv" contient des informations sur des indicateurs statistiques avec leur définition et leurs provenance.</a:t>
            </a:r>
          </a:p>
          <a:p>
            <a:pPr algn="ctr">
              <a:lnSpc>
                <a:spcPts val="2800"/>
              </a:lnSpc>
            </a:pPr>
          </a:p>
          <a:p>
            <a:pPr algn="ctr">
              <a:lnSpc>
                <a:spcPts val="2800"/>
              </a:lnSpc>
            </a:pPr>
          </a:p>
          <a:p>
            <a:pPr algn="ctr">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64854" y="1581612"/>
            <a:ext cx="5911185" cy="8426739"/>
            <a:chOff x="0" y="0"/>
            <a:chExt cx="1533236" cy="2185717"/>
          </a:xfrm>
        </p:grpSpPr>
        <p:sp>
          <p:nvSpPr>
            <p:cNvPr name="Freeform 3" id="3"/>
            <p:cNvSpPr/>
            <p:nvPr/>
          </p:nvSpPr>
          <p:spPr>
            <a:xfrm flipH="false" flipV="false" rot="0">
              <a:off x="0" y="0"/>
              <a:ext cx="1533236" cy="2185717"/>
            </a:xfrm>
            <a:custGeom>
              <a:avLst/>
              <a:gdLst/>
              <a:ahLst/>
              <a:cxnLst/>
              <a:rect r="r" b="b" t="t" l="l"/>
              <a:pathLst>
                <a:path h="2185717" w="1533236">
                  <a:moveTo>
                    <a:pt x="23575" y="0"/>
                  </a:moveTo>
                  <a:lnTo>
                    <a:pt x="1509661" y="0"/>
                  </a:lnTo>
                  <a:cubicBezTo>
                    <a:pt x="1515913" y="0"/>
                    <a:pt x="1521910" y="2484"/>
                    <a:pt x="1526331" y="6905"/>
                  </a:cubicBezTo>
                  <a:cubicBezTo>
                    <a:pt x="1530752" y="11326"/>
                    <a:pt x="1533236" y="17322"/>
                    <a:pt x="1533236" y="23575"/>
                  </a:cubicBezTo>
                  <a:lnTo>
                    <a:pt x="1533236" y="2162142"/>
                  </a:lnTo>
                  <a:cubicBezTo>
                    <a:pt x="1533236" y="2175162"/>
                    <a:pt x="1522681" y="2185717"/>
                    <a:pt x="1509661" y="2185717"/>
                  </a:cubicBezTo>
                  <a:lnTo>
                    <a:pt x="23575" y="2185717"/>
                  </a:lnTo>
                  <a:cubicBezTo>
                    <a:pt x="10555" y="2185717"/>
                    <a:pt x="0" y="2175162"/>
                    <a:pt x="0" y="2162142"/>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1533236" cy="209999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200064" y="1581612"/>
            <a:ext cx="5911185" cy="8426739"/>
            <a:chOff x="0" y="0"/>
            <a:chExt cx="1533236" cy="2185717"/>
          </a:xfrm>
        </p:grpSpPr>
        <p:sp>
          <p:nvSpPr>
            <p:cNvPr name="Freeform 6" id="6"/>
            <p:cNvSpPr/>
            <p:nvPr/>
          </p:nvSpPr>
          <p:spPr>
            <a:xfrm flipH="false" flipV="false" rot="0">
              <a:off x="0" y="0"/>
              <a:ext cx="1533236" cy="2185717"/>
            </a:xfrm>
            <a:custGeom>
              <a:avLst/>
              <a:gdLst/>
              <a:ahLst/>
              <a:cxnLst/>
              <a:rect r="r" b="b" t="t" l="l"/>
              <a:pathLst>
                <a:path h="2185717" w="1533236">
                  <a:moveTo>
                    <a:pt x="23575" y="0"/>
                  </a:moveTo>
                  <a:lnTo>
                    <a:pt x="1509661" y="0"/>
                  </a:lnTo>
                  <a:cubicBezTo>
                    <a:pt x="1515913" y="0"/>
                    <a:pt x="1521910" y="2484"/>
                    <a:pt x="1526331" y="6905"/>
                  </a:cubicBezTo>
                  <a:cubicBezTo>
                    <a:pt x="1530752" y="11326"/>
                    <a:pt x="1533236" y="17322"/>
                    <a:pt x="1533236" y="23575"/>
                  </a:cubicBezTo>
                  <a:lnTo>
                    <a:pt x="1533236" y="2162142"/>
                  </a:lnTo>
                  <a:cubicBezTo>
                    <a:pt x="1533236" y="2175162"/>
                    <a:pt x="1522681" y="2185717"/>
                    <a:pt x="1509661" y="2185717"/>
                  </a:cubicBezTo>
                  <a:lnTo>
                    <a:pt x="23575" y="2185717"/>
                  </a:lnTo>
                  <a:cubicBezTo>
                    <a:pt x="10555" y="2185717"/>
                    <a:pt x="0" y="2175162"/>
                    <a:pt x="0" y="2162142"/>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7" id="7"/>
            <p:cNvSpPr txBox="true"/>
            <p:nvPr/>
          </p:nvSpPr>
          <p:spPr>
            <a:xfrm>
              <a:off x="0" y="85725"/>
              <a:ext cx="1533236" cy="2099992"/>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2969970" y="7600223"/>
            <a:ext cx="5176087" cy="2042503"/>
          </a:xfrm>
          <a:custGeom>
            <a:avLst/>
            <a:gdLst/>
            <a:ahLst/>
            <a:cxnLst/>
            <a:rect r="r" b="b" t="t" l="l"/>
            <a:pathLst>
              <a:path h="2042503" w="5176087">
                <a:moveTo>
                  <a:pt x="0" y="0"/>
                </a:moveTo>
                <a:lnTo>
                  <a:pt x="5176087" y="0"/>
                </a:lnTo>
                <a:lnTo>
                  <a:pt x="5176087" y="2042504"/>
                </a:lnTo>
                <a:lnTo>
                  <a:pt x="0" y="2042504"/>
                </a:lnTo>
                <a:lnTo>
                  <a:pt x="0" y="0"/>
                </a:lnTo>
                <a:close/>
              </a:path>
            </a:pathLst>
          </a:custGeom>
          <a:blipFill>
            <a:blip r:embed="rId2"/>
            <a:stretch>
              <a:fillRect l="0" t="0" r="0" b="0"/>
            </a:stretch>
          </a:blipFill>
        </p:spPr>
      </p:sp>
      <p:grpSp>
        <p:nvGrpSpPr>
          <p:cNvPr name="Group 9" id="9"/>
          <p:cNvGrpSpPr/>
          <p:nvPr/>
        </p:nvGrpSpPr>
        <p:grpSpPr>
          <a:xfrm rot="0">
            <a:off x="3588605"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4158720"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1313792" y="1696470"/>
            <a:ext cx="3683729" cy="983521"/>
            <a:chOff x="0" y="0"/>
            <a:chExt cx="1002912" cy="267768"/>
          </a:xfrm>
        </p:grpSpPr>
        <p:sp>
          <p:nvSpPr>
            <p:cNvPr name="Freeform 14" id="14"/>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5" id="15"/>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12068358"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4199116"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418407" y="4738525"/>
            <a:ext cx="5474500" cy="1971768"/>
          </a:xfrm>
          <a:custGeom>
            <a:avLst/>
            <a:gdLst/>
            <a:ahLst/>
            <a:cxnLst/>
            <a:rect r="r" b="b" t="t" l="l"/>
            <a:pathLst>
              <a:path h="1971768" w="5474500">
                <a:moveTo>
                  <a:pt x="0" y="0"/>
                </a:moveTo>
                <a:lnTo>
                  <a:pt x="5474500" y="0"/>
                </a:lnTo>
                <a:lnTo>
                  <a:pt x="5474500" y="1971768"/>
                </a:lnTo>
                <a:lnTo>
                  <a:pt x="0" y="1971768"/>
                </a:lnTo>
                <a:lnTo>
                  <a:pt x="0" y="0"/>
                </a:lnTo>
                <a:close/>
              </a:path>
            </a:pathLst>
          </a:custGeom>
          <a:blipFill>
            <a:blip r:embed="rId5"/>
            <a:stretch>
              <a:fillRect l="0" t="0" r="0" b="0"/>
            </a:stretch>
          </a:blipFill>
        </p:spPr>
      </p:sp>
      <p:grpSp>
        <p:nvGrpSpPr>
          <p:cNvPr name="Group 19" id="19"/>
          <p:cNvGrpSpPr/>
          <p:nvPr/>
        </p:nvGrpSpPr>
        <p:grpSpPr>
          <a:xfrm rot="0">
            <a:off x="13054304" y="4603825"/>
            <a:ext cx="1302648" cy="2241169"/>
            <a:chOff x="0" y="0"/>
            <a:chExt cx="343084" cy="590267"/>
          </a:xfrm>
        </p:grpSpPr>
        <p:sp>
          <p:nvSpPr>
            <p:cNvPr name="Freeform 20" id="20"/>
            <p:cNvSpPr/>
            <p:nvPr/>
          </p:nvSpPr>
          <p:spPr>
            <a:xfrm flipH="false" flipV="false" rot="0">
              <a:off x="0" y="0"/>
              <a:ext cx="343084" cy="590267"/>
            </a:xfrm>
            <a:custGeom>
              <a:avLst/>
              <a:gdLst/>
              <a:ahLst/>
              <a:cxnLst/>
              <a:rect r="r" b="b" t="t" l="l"/>
              <a:pathLst>
                <a:path h="590267" w="343084">
                  <a:moveTo>
                    <a:pt x="0" y="0"/>
                  </a:moveTo>
                  <a:lnTo>
                    <a:pt x="343084" y="0"/>
                  </a:lnTo>
                  <a:lnTo>
                    <a:pt x="343084" y="590267"/>
                  </a:lnTo>
                  <a:lnTo>
                    <a:pt x="0" y="590267"/>
                  </a:lnTo>
                  <a:close/>
                </a:path>
              </a:pathLst>
            </a:custGeom>
            <a:solidFill>
              <a:srgbClr val="000000">
                <a:alpha val="0"/>
              </a:srgbClr>
            </a:solidFill>
            <a:ln w="28575" cap="sq">
              <a:solidFill>
                <a:srgbClr val="DFAE3E"/>
              </a:solidFill>
              <a:prstDash val="dash"/>
              <a:miter/>
            </a:ln>
          </p:spPr>
        </p:sp>
        <p:sp>
          <p:nvSpPr>
            <p:cNvPr name="TextBox 21" id="21"/>
            <p:cNvSpPr txBox="true"/>
            <p:nvPr/>
          </p:nvSpPr>
          <p:spPr>
            <a:xfrm>
              <a:off x="0" y="85725"/>
              <a:ext cx="343084" cy="504542"/>
            </a:xfrm>
            <a:prstGeom prst="rect">
              <a:avLst/>
            </a:prstGeom>
          </p:spPr>
          <p:txBody>
            <a:bodyPr anchor="ctr" rtlCol="false" tIns="50800" lIns="50800" bIns="50800" rIns="50800"/>
            <a:lstStyle/>
            <a:p>
              <a:pPr algn="ctr">
                <a:lnSpc>
                  <a:spcPts val="1925"/>
                </a:lnSpc>
              </a:pPr>
            </a:p>
          </p:txBody>
        </p:sp>
      </p:grpSp>
      <p:sp>
        <p:nvSpPr>
          <p:cNvPr name="TextBox 22" id="22"/>
          <p:cNvSpPr txBox="true"/>
          <p:nvPr/>
        </p:nvSpPr>
        <p:spPr>
          <a:xfrm rot="0">
            <a:off x="10639790" y="3160550"/>
            <a:ext cx="5031733" cy="1054100"/>
          </a:xfrm>
          <a:prstGeom prst="rect">
            <a:avLst/>
          </a:prstGeom>
        </p:spPr>
        <p:txBody>
          <a:bodyPr anchor="t" rtlCol="false" tIns="0" lIns="0" bIns="0" rIns="0">
            <a:spAutoFit/>
          </a:bodyPr>
          <a:lstStyle/>
          <a:p>
            <a:pPr>
              <a:lnSpc>
                <a:spcPts val="2799"/>
              </a:lnSpc>
              <a:spcBef>
                <a:spcPct val="0"/>
              </a:spcBef>
            </a:pPr>
            <a:r>
              <a:rPr lang="en-US" sz="1999" spc="-33">
                <a:solidFill>
                  <a:srgbClr val="031F3B"/>
                </a:solidFill>
                <a:latin typeface="Public Sans"/>
              </a:rPr>
              <a:t>Les années les plus complètes se situent entre 2000 et 2015 avec des pics de complétude en 2000, 2005 et 2010.</a:t>
            </a:r>
          </a:p>
        </p:txBody>
      </p:sp>
      <p:sp>
        <p:nvSpPr>
          <p:cNvPr name="TextBox 23" id="23"/>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Préparation </a:t>
            </a:r>
          </a:p>
        </p:txBody>
      </p:sp>
      <p:sp>
        <p:nvSpPr>
          <p:cNvPr name="TextBox 24" id="24"/>
          <p:cNvSpPr txBox="true"/>
          <p:nvPr/>
        </p:nvSpPr>
        <p:spPr>
          <a:xfrm rot="0">
            <a:off x="2842425" y="3070516"/>
            <a:ext cx="5431177" cy="4593590"/>
          </a:xfrm>
          <a:prstGeom prst="rect">
            <a:avLst/>
          </a:prstGeom>
        </p:spPr>
        <p:txBody>
          <a:bodyPr anchor="t" rtlCol="false" tIns="0" lIns="0" bIns="0" rIns="0">
            <a:spAutoFit/>
          </a:bodyPr>
          <a:lstStyle/>
          <a:p>
            <a:pPr algn="just">
              <a:lnSpc>
                <a:spcPts val="2799"/>
              </a:lnSpc>
            </a:pPr>
          </a:p>
          <a:p>
            <a:pPr marL="431797" indent="-215899" lvl="1">
              <a:lnSpc>
                <a:spcPts val="2799"/>
              </a:lnSpc>
              <a:buFont typeface="Arial"/>
              <a:buChar char="•"/>
            </a:pPr>
            <a:r>
              <a:rPr lang="en-US" sz="1999" spc="-33">
                <a:solidFill>
                  <a:srgbClr val="031F3B"/>
                </a:solidFill>
                <a:latin typeface="Public Sans"/>
              </a:rPr>
              <a:t>Nous supprimons 27 individus qui représentent des régions géographiques (Arab World, Euro Area, South Asia, etc...)</a:t>
            </a:r>
          </a:p>
          <a:p>
            <a:pPr algn="just">
              <a:lnSpc>
                <a:spcPts val="2799"/>
              </a:lnSpc>
            </a:pPr>
          </a:p>
          <a:p>
            <a:pPr marL="431797" indent="-215899" lvl="1">
              <a:lnSpc>
                <a:spcPts val="2799"/>
              </a:lnSpc>
              <a:buFont typeface="Arial"/>
              <a:buChar char="•"/>
            </a:pPr>
            <a:r>
              <a:rPr lang="en-US" sz="1999" spc="-33">
                <a:solidFill>
                  <a:srgbClr val="031F3B"/>
                </a:solidFill>
                <a:latin typeface="Public Sans"/>
              </a:rPr>
              <a:t>Nous supprimons</a:t>
            </a:r>
            <a:r>
              <a:rPr lang="en-US" sz="1999" spc="-33">
                <a:solidFill>
                  <a:srgbClr val="031F3B"/>
                </a:solidFill>
                <a:latin typeface="Public Sans"/>
              </a:rPr>
              <a:t> 34 individus correspondant aux pays à très faible revenus (Low income)</a:t>
            </a:r>
          </a:p>
          <a:p>
            <a:pPr>
              <a:lnSpc>
                <a:spcPts val="2799"/>
              </a:lnSpc>
            </a:pPr>
          </a:p>
          <a:p>
            <a:pPr>
              <a:lnSpc>
                <a:spcPts val="2799"/>
              </a:lnSpc>
            </a:pPr>
            <a:r>
              <a:rPr lang="en-US" sz="1999" spc="-33">
                <a:solidFill>
                  <a:srgbClr val="031F3B"/>
                </a:solidFill>
                <a:latin typeface="Public Sans"/>
              </a:rPr>
              <a:t>Nous disponsons donc d’un jeu de donnée contenant 180 pays </a:t>
            </a:r>
          </a:p>
          <a:p>
            <a:pPr>
              <a:lnSpc>
                <a:spcPts val="2799"/>
              </a:lnSpc>
            </a:pPr>
          </a:p>
          <a:p>
            <a:pPr>
              <a:lnSpc>
                <a:spcPts val="2799"/>
              </a:lnSpc>
              <a:spcBef>
                <a:spcPct val="0"/>
              </a:spcBef>
            </a:pPr>
          </a:p>
        </p:txBody>
      </p:sp>
      <p:sp>
        <p:nvSpPr>
          <p:cNvPr name="TextBox 25" id="25"/>
          <p:cNvSpPr txBox="true"/>
          <p:nvPr/>
        </p:nvSpPr>
        <p:spPr>
          <a:xfrm rot="0">
            <a:off x="10564984" y="7187894"/>
            <a:ext cx="5181346" cy="2126615"/>
          </a:xfrm>
          <a:prstGeom prst="rect">
            <a:avLst/>
          </a:prstGeom>
        </p:spPr>
        <p:txBody>
          <a:bodyPr anchor="t" rtlCol="false" tIns="0" lIns="0" bIns="0" rIns="0">
            <a:spAutoFit/>
          </a:bodyPr>
          <a:lstStyle/>
          <a:p>
            <a:pPr marL="431797" indent="-215899" lvl="1">
              <a:lnSpc>
                <a:spcPts val="2799"/>
              </a:lnSpc>
              <a:buFont typeface="Arial"/>
              <a:buChar char="•"/>
            </a:pPr>
            <a:r>
              <a:rPr lang="en-US" sz="1999" spc="-33">
                <a:solidFill>
                  <a:srgbClr val="031F3B"/>
                </a:solidFill>
                <a:latin typeface="Public Sans"/>
              </a:rPr>
              <a:t>Nous utilisons les données de 2010 et 2015</a:t>
            </a:r>
          </a:p>
          <a:p>
            <a:pPr>
              <a:lnSpc>
                <a:spcPts val="2799"/>
              </a:lnSpc>
            </a:pPr>
          </a:p>
          <a:p>
            <a:pPr marL="431797" indent="-215899" lvl="1">
              <a:lnSpc>
                <a:spcPts val="2799"/>
              </a:lnSpc>
              <a:spcBef>
                <a:spcPct val="0"/>
              </a:spcBef>
              <a:buFont typeface="Arial"/>
              <a:buChar char="•"/>
            </a:pPr>
            <a:r>
              <a:rPr lang="en-US" sz="1999" spc="-33">
                <a:solidFill>
                  <a:srgbClr val="031F3B"/>
                </a:solidFill>
                <a:latin typeface="Public Sans"/>
              </a:rPr>
              <a:t>Afin de compléter les données manquantes, nous récupérons les données des 5 années précédentes.</a:t>
            </a:r>
          </a:p>
        </p:txBody>
      </p:sp>
      <p:sp>
        <p:nvSpPr>
          <p:cNvPr name="TextBox 26" id="26"/>
          <p:cNvSpPr txBox="true"/>
          <p:nvPr/>
        </p:nvSpPr>
        <p:spPr>
          <a:xfrm rot="0">
            <a:off x="3768559" y="1960578"/>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27" id="27"/>
          <p:cNvSpPr txBox="true"/>
          <p:nvPr/>
        </p:nvSpPr>
        <p:spPr>
          <a:xfrm rot="0">
            <a:off x="11313792"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DAF8GaTfHCE</dc:identifier>
  <dcterms:modified xsi:type="dcterms:W3CDTF">2011-08-01T06:04:30Z</dcterms:modified>
  <cp:revision>1</cp:revision>
  <dc:title>Social Psychology</dc:title>
</cp:coreProperties>
</file>